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2" r:id="rId2"/>
    <p:sldMasterId id="2147483653" r:id="rId3"/>
  </p:sldMasterIdLst>
  <p:notesMasterIdLst>
    <p:notesMasterId r:id="rId67"/>
  </p:notesMasterIdLst>
  <p:sldIdLst>
    <p:sldId id="576" r:id="rId4"/>
    <p:sldId id="371" r:id="rId5"/>
    <p:sldId id="550" r:id="rId6"/>
    <p:sldId id="267" r:id="rId7"/>
    <p:sldId id="462" r:id="rId8"/>
    <p:sldId id="463" r:id="rId9"/>
    <p:sldId id="466" r:id="rId10"/>
    <p:sldId id="465" r:id="rId11"/>
    <p:sldId id="551" r:id="rId12"/>
    <p:sldId id="510" r:id="rId13"/>
    <p:sldId id="511" r:id="rId14"/>
    <p:sldId id="512" r:id="rId15"/>
    <p:sldId id="540" r:id="rId16"/>
    <p:sldId id="472" r:id="rId17"/>
    <p:sldId id="561" r:id="rId18"/>
    <p:sldId id="474" r:id="rId19"/>
    <p:sldId id="475" r:id="rId20"/>
    <p:sldId id="477" r:id="rId21"/>
    <p:sldId id="478" r:id="rId22"/>
    <p:sldId id="480" r:id="rId23"/>
    <p:sldId id="481" r:id="rId24"/>
    <p:sldId id="482" r:id="rId25"/>
    <p:sldId id="552" r:id="rId26"/>
    <p:sldId id="296" r:id="rId27"/>
    <p:sldId id="486" r:id="rId28"/>
    <p:sldId id="565" r:id="rId29"/>
    <p:sldId id="566" r:id="rId30"/>
    <p:sldId id="553" r:id="rId31"/>
    <p:sldId id="490" r:id="rId32"/>
    <p:sldId id="567" r:id="rId33"/>
    <p:sldId id="497" r:id="rId34"/>
    <p:sldId id="568" r:id="rId35"/>
    <p:sldId id="569" r:id="rId36"/>
    <p:sldId id="570" r:id="rId37"/>
    <p:sldId id="554" r:id="rId38"/>
    <p:sldId id="453" r:id="rId39"/>
    <p:sldId id="563" r:id="rId40"/>
    <p:sldId id="560" r:id="rId41"/>
    <p:sldId id="506" r:id="rId42"/>
    <p:sldId id="571" r:id="rId43"/>
    <p:sldId id="572" r:id="rId44"/>
    <p:sldId id="573" r:id="rId45"/>
    <p:sldId id="417" r:id="rId46"/>
    <p:sldId id="548" r:id="rId47"/>
    <p:sldId id="524" r:id="rId48"/>
    <p:sldId id="549" r:id="rId49"/>
    <p:sldId id="526" r:id="rId50"/>
    <p:sldId id="574" r:id="rId51"/>
    <p:sldId id="556" r:id="rId52"/>
    <p:sldId id="331" r:id="rId53"/>
    <p:sldId id="529" r:id="rId54"/>
    <p:sldId id="530" r:id="rId55"/>
    <p:sldId id="543" r:id="rId56"/>
    <p:sldId id="544" r:id="rId57"/>
    <p:sldId id="545" r:id="rId58"/>
    <p:sldId id="557" r:id="rId59"/>
    <p:sldId id="425" r:id="rId60"/>
    <p:sldId id="534" r:id="rId61"/>
    <p:sldId id="535" r:id="rId62"/>
    <p:sldId id="445" r:id="rId63"/>
    <p:sldId id="546" r:id="rId64"/>
    <p:sldId id="547" r:id="rId65"/>
    <p:sldId id="578" r:id="rId6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99FF33"/>
    <a:srgbClr val="FF0000"/>
    <a:srgbClr val="800080"/>
    <a:srgbClr val="009999"/>
    <a:srgbClr val="CC9900"/>
    <a:srgbClr val="FF3399"/>
    <a:srgbClr val="C73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15" autoAdjust="0"/>
    <p:restoredTop sz="96943" autoAdjust="0"/>
  </p:normalViewPr>
  <p:slideViewPr>
    <p:cSldViewPr>
      <p:cViewPr varScale="1">
        <p:scale>
          <a:sx n="89" d="100"/>
          <a:sy n="89" d="100"/>
        </p:scale>
        <p:origin x="651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8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8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47FC02D-6F91-4CB3-8567-2FE8DD09E1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3DA437-6343-421C-A3AD-2748979E332F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072747-BF5F-4D58-8309-D84B6972FE69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374C07-1502-4C70-B13A-4EC541446087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089835-9432-406F-9A97-0DC15686703D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9D514A-D260-4B8E-95A9-19DD1E47C428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01E8E7-F30B-4FE8-AA72-14B6588A5592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89930B-310B-4AF9-B16E-AABE649E2D8A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0FD5CD-F255-4C58-913F-B487365D49F3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F83070-0EC0-4111-8662-7965A5E8FDA7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18E460-7171-4326-8357-D8D7E3C7415E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41FF90-7C5D-4042-B189-AFB0BD022B6B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F00DD9-37FD-475C-9ED0-E620F403EFE9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21EF3D-A79D-41DB-827A-CC6834208B82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08CCAA-FFCD-4487-95C5-ED75EFA8544D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72A716-6136-407E-B409-C3F50D6E6BC3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A3E2B4-52EA-4FCB-ABAF-D2A4AA4A67AF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ECAFC2-0A3A-4546-B15B-BA8D12FE660D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490F5D-475F-4615-B0F7-341E6BD805BF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F0EED2-60B3-45ED-BF06-3690CCA86E16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955CAF-E888-4580-B1D8-242A6662E2AF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7D2F3-FD73-4AE3-8EE4-C9FA90367487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77E6BE-A642-4007-AF83-3D8E0C12E831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F3C52F-1859-42C2-85D4-EDBCD2F3154C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23BEE5-5C98-427E-ADB1-7A1087AC4C87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1F1EAC-9209-4ACF-B006-0EE690803C90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33529B-469A-4385-B082-17C94709264D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95C300-D4F8-497C-BAA6-9AAF9E0D65F7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7EBC50-762F-499F-9CA2-B4426D22F7E9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14C7AA-35B4-460C-A777-69A1DA20F423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E3312E-C30E-439E-90D8-BFD7369F3F22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56013B-F2CB-4AA3-9067-7953B8C6867B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332581-1887-4874-9ACF-B614EF9C82CB}" type="slidenum">
              <a:rPr lang="en-US" altLang="en-US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9DD704-E1C0-4623-BE73-37B038039754}" type="slidenum">
              <a:rPr lang="en-US" altLang="en-US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098A42-0B7E-453F-A6E3-D3761A94DF85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1D17C4-E364-4783-AE4B-64EB7CD82E2D}" type="slidenum">
              <a:rPr lang="en-US" altLang="en-US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43B219-EAE8-4667-BF84-6F4D53D3466B}" type="slidenum">
              <a:rPr lang="en-US" altLang="en-US"/>
              <a:pPr>
                <a:spcBef>
                  <a:spcPct val="0"/>
                </a:spcBef>
              </a:pPr>
              <a:t>41</a:t>
            </a:fld>
            <a:endParaRPr lang="en-US" alt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A3ED4D-5A85-4FAB-9BB5-57FC0AA78A5C}" type="slidenum">
              <a:rPr lang="en-US" altLang="en-US"/>
              <a:pPr>
                <a:spcBef>
                  <a:spcPct val="0"/>
                </a:spcBef>
              </a:pPr>
              <a:t>42</a:t>
            </a:fld>
            <a:endParaRPr lang="en-US" alt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45A834-C02B-401E-91CA-79658910A32D}" type="slidenum">
              <a:rPr lang="en-US" altLang="en-US"/>
              <a:pPr>
                <a:spcBef>
                  <a:spcPct val="0"/>
                </a:spcBef>
              </a:pPr>
              <a:t>43</a:t>
            </a:fld>
            <a:endParaRPr lang="en-US" alt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AF979B-5036-42ED-ADA3-13C508C26418}" type="slidenum">
              <a:rPr lang="en-US" altLang="en-US"/>
              <a:pPr>
                <a:spcBef>
                  <a:spcPct val="0"/>
                </a:spcBef>
              </a:pPr>
              <a:t>44</a:t>
            </a:fld>
            <a:endParaRPr lang="en-US" alt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904CFE-75FC-4DA4-9649-C2AA9E610204}" type="slidenum">
              <a:rPr lang="en-US" altLang="en-US"/>
              <a:pPr>
                <a:spcBef>
                  <a:spcPct val="0"/>
                </a:spcBef>
              </a:pPr>
              <a:t>45</a:t>
            </a:fld>
            <a:endParaRPr lang="en-US" alt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85490C-A036-4B70-9CFE-8179B1914A30}" type="slidenum">
              <a:rPr lang="en-US" altLang="en-US"/>
              <a:pPr>
                <a:spcBef>
                  <a:spcPct val="0"/>
                </a:spcBef>
              </a:pPr>
              <a:t>46</a:t>
            </a:fld>
            <a:endParaRPr lang="en-US" alt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D9F4CB-0FA7-4FF2-A865-2E70634AF527}" type="slidenum">
              <a:rPr lang="en-US" altLang="en-US"/>
              <a:pPr>
                <a:spcBef>
                  <a:spcPct val="0"/>
                </a:spcBef>
              </a:pPr>
              <a:t>47</a:t>
            </a:fld>
            <a:endParaRPr lang="en-US" alt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4DF01D-E289-4C0A-B403-973516EC04FE}" type="slidenum">
              <a:rPr lang="en-US" altLang="en-US"/>
              <a:pPr>
                <a:spcBef>
                  <a:spcPct val="0"/>
                </a:spcBef>
              </a:pPr>
              <a:t>48</a:t>
            </a:fld>
            <a:endParaRPr lang="en-US" alt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AEABCA-F63A-4575-BB6D-3DA134E65481}" type="slidenum">
              <a:rPr lang="en-US" altLang="en-US"/>
              <a:pPr>
                <a:spcBef>
                  <a:spcPct val="0"/>
                </a:spcBef>
              </a:pPr>
              <a:t>49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1CC1FD-BF1D-4265-8CDC-BA6FA273B825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01FD7C-7A6E-4E7F-87E8-0FC5FC185362}" type="slidenum">
              <a:rPr lang="en-US" altLang="en-US"/>
              <a:pPr>
                <a:spcBef>
                  <a:spcPct val="0"/>
                </a:spcBef>
              </a:pPr>
              <a:t>50</a:t>
            </a:fld>
            <a:endParaRPr lang="en-US" alt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348CD2-A480-4D18-8273-6348D79484B5}" type="slidenum">
              <a:rPr lang="en-US" altLang="en-US"/>
              <a:pPr>
                <a:spcBef>
                  <a:spcPct val="0"/>
                </a:spcBef>
              </a:pPr>
              <a:t>51</a:t>
            </a:fld>
            <a:endParaRPr lang="en-US" alt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6EEE8C-4E5C-4721-8591-9A3149DABEDF}" type="slidenum">
              <a:rPr lang="en-US" altLang="en-US"/>
              <a:pPr>
                <a:spcBef>
                  <a:spcPct val="0"/>
                </a:spcBef>
              </a:pPr>
              <a:t>52</a:t>
            </a:fld>
            <a:endParaRPr lang="en-US" alt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5D8B04-B265-4B39-B192-9267E24E962E}" type="slidenum">
              <a:rPr lang="en-US" altLang="en-US"/>
              <a:pPr>
                <a:spcBef>
                  <a:spcPct val="0"/>
                </a:spcBef>
              </a:pPr>
              <a:t>53</a:t>
            </a:fld>
            <a:endParaRPr lang="en-US" alt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B390AD-BEB1-4B27-B239-F2E49BF827B0}" type="slidenum">
              <a:rPr lang="en-US" altLang="en-US"/>
              <a:pPr>
                <a:spcBef>
                  <a:spcPct val="0"/>
                </a:spcBef>
              </a:pPr>
              <a:t>54</a:t>
            </a:fld>
            <a:endParaRPr lang="en-US" alt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40D8C5-4749-48BD-91F4-06DBF1055672}" type="slidenum">
              <a:rPr lang="en-US" altLang="en-US"/>
              <a:pPr>
                <a:spcBef>
                  <a:spcPct val="0"/>
                </a:spcBef>
              </a:pPr>
              <a:t>55</a:t>
            </a:fld>
            <a:endParaRPr lang="en-US" alt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7B6039-FFD9-4E0A-BCC1-1936F2FEF029}" type="slidenum">
              <a:rPr lang="en-US" altLang="en-US"/>
              <a:pPr>
                <a:spcBef>
                  <a:spcPct val="0"/>
                </a:spcBef>
              </a:pPr>
              <a:t>56</a:t>
            </a:fld>
            <a:endParaRPr lang="en-US" alt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836A27-8B41-4A1D-A18C-B49F9393AE63}" type="slidenum">
              <a:rPr lang="en-US" altLang="en-US"/>
              <a:pPr>
                <a:spcBef>
                  <a:spcPct val="0"/>
                </a:spcBef>
              </a:pPr>
              <a:t>57</a:t>
            </a:fld>
            <a:endParaRPr lang="en-US" alt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86B7BF-57DE-4528-8195-02E1EA61246C}" type="slidenum">
              <a:rPr lang="en-US" altLang="en-US"/>
              <a:pPr>
                <a:spcBef>
                  <a:spcPct val="0"/>
                </a:spcBef>
              </a:pPr>
              <a:t>58</a:t>
            </a:fld>
            <a:endParaRPr lang="en-US" alt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1ADF3F-B029-40E4-B4A5-B0B5B642BB73}" type="slidenum">
              <a:rPr lang="en-US" altLang="en-US"/>
              <a:pPr>
                <a:spcBef>
                  <a:spcPct val="0"/>
                </a:spcBef>
              </a:pPr>
              <a:t>59</a:t>
            </a:fld>
            <a:endParaRPr lang="en-US" alt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888CD1-198F-4500-8CBF-BDFB470CE617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BF5795-0E9B-49BC-B5CE-9AE65B4E792E}" type="slidenum">
              <a:rPr lang="en-US" altLang="en-US"/>
              <a:pPr>
                <a:spcBef>
                  <a:spcPct val="0"/>
                </a:spcBef>
              </a:pPr>
              <a:t>60</a:t>
            </a:fld>
            <a:endParaRPr lang="en-US" alt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8C8525-735D-4B9E-A585-30680D39B891}" type="slidenum">
              <a:rPr lang="en-US" altLang="en-US"/>
              <a:pPr>
                <a:spcBef>
                  <a:spcPct val="0"/>
                </a:spcBef>
              </a:pPr>
              <a:t>61</a:t>
            </a:fld>
            <a:endParaRPr lang="en-US" alt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146ADC-6B2E-47D0-BD74-41D7EC2C496D}" type="slidenum">
              <a:rPr lang="en-US" altLang="en-US"/>
              <a:pPr>
                <a:spcBef>
                  <a:spcPct val="0"/>
                </a:spcBef>
              </a:pPr>
              <a:t>62</a:t>
            </a:fld>
            <a:endParaRPr lang="en-US" altLang="en-US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94857C-688F-4662-8DC0-11C00AC98884}" type="slidenum">
              <a:rPr lang="en-US" altLang="en-US"/>
              <a:pPr>
                <a:spcBef>
                  <a:spcPct val="0"/>
                </a:spcBef>
              </a:pPr>
              <a:t>63</a:t>
            </a:fld>
            <a:endParaRPr lang="en-US" alt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603FFE-3684-4D6A-AE03-0CB0CEA28D83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7B9E9F-B03D-4715-8B73-22BFFA1B0EE4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192D8F-8D9F-4B3F-82E8-EA6BE95588DE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6BE19-FB2D-48BA-B3C1-224DD9D947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636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0CA4B-F840-4C0A-8A64-CDAA7F83FF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356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00C06-67EB-49D2-94C0-85C41242FF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72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19160-8B98-4318-B1A8-63BF994163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5181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00592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3102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9838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8709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735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2537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6053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79B20-0967-4D8D-B2CA-833F7BD577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1642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1306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9124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9116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3298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602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267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493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233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166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11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0796E-261C-4588-B66A-3FF6BE590B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9597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925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930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528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677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57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AE0FD-4906-42D7-853B-FC8C8CC293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0447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99821-A397-4925-B1E7-30D6CA5D1E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828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1DBEF-BC35-4E37-B99B-811DA800F6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3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72C3D-1A0C-4537-A95E-98D78EFF25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660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3359B-750C-481F-8D1E-51610140AE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80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B36AF-5E4B-430D-9418-863007EA72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13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slide" Target="../slides/slide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tn_chapter_content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14300"/>
            <a:ext cx="10001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Band_with_swallow_10b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26988"/>
            <a:ext cx="9153526" cy="107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btn_chapter_contents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127000"/>
            <a:ext cx="10001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90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553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0F61AF2E-0DD2-498E-97AD-334DA4D678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tn_chapter_content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14300"/>
            <a:ext cx="10001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Band_with_swallow_10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048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48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3" Type="http://schemas.openxmlformats.org/officeDocument/2006/relationships/slide" Target="slide3.xml"/><Relationship Id="rId7" Type="http://schemas.openxmlformats.org/officeDocument/2006/relationships/slide" Target="slide3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28.xml"/><Relationship Id="rId11" Type="http://schemas.openxmlformats.org/officeDocument/2006/relationships/image" Target="../media/image4.jpeg"/><Relationship Id="rId5" Type="http://schemas.openxmlformats.org/officeDocument/2006/relationships/slide" Target="slide23.xml"/><Relationship Id="rId10" Type="http://schemas.openxmlformats.org/officeDocument/2006/relationships/slide" Target="slide56.xml"/><Relationship Id="rId4" Type="http://schemas.openxmlformats.org/officeDocument/2006/relationships/slide" Target="slide9.xml"/><Relationship Id="rId9" Type="http://schemas.openxmlformats.org/officeDocument/2006/relationships/slide" Target="slide4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3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BEG4e_powerpoint_slide_title-page-0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50800"/>
            <a:ext cx="9296400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E04048-8543-42D3-8F13-DB0A2768543E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915400" cy="5334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buClr>
                <a:schemeClr val="tx1"/>
              </a:buClr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		   </a:t>
            </a:r>
            <a:r>
              <a:rPr lang="en-US" altLang="en-US"/>
              <a:t>END OF VERB</a:t>
            </a:r>
            <a:r>
              <a:rPr lang="en-US" altLang="en-US">
                <a:solidFill>
                  <a:srgbClr val="FF0000"/>
                </a:solidFill>
              </a:rPr>
              <a:t> 	     </a:t>
            </a:r>
            <a:r>
              <a:rPr lang="en-US" altLang="en-US" b="1" i="1">
                <a:solidFill>
                  <a:srgbClr val="FF0000"/>
                </a:solidFill>
              </a:rPr>
              <a:t>-ING</a:t>
            </a:r>
            <a:r>
              <a:rPr lang="en-US" altLang="en-US"/>
              <a:t> FORM</a:t>
            </a:r>
          </a:p>
        </p:txBody>
      </p:sp>
      <p:sp>
        <p:nvSpPr>
          <p:cNvPr id="293890" name="Rectangle 2"/>
          <p:cNvSpPr>
            <a:spLocks noChangeArrowheads="1"/>
          </p:cNvSpPr>
          <p:nvPr/>
        </p:nvSpPr>
        <p:spPr bwMode="auto">
          <a:xfrm>
            <a:off x="3657600" y="3657600"/>
            <a:ext cx="1333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i="1">
                <a:solidFill>
                  <a:schemeClr val="tx2"/>
                </a:solidFill>
              </a:rPr>
              <a:t>  </a:t>
            </a:r>
            <a:r>
              <a:rPr lang="en-US" altLang="en-US" sz="4400" b="1" i="1">
                <a:solidFill>
                  <a:srgbClr val="FF0000"/>
                </a:solidFill>
              </a:rPr>
              <a:t>ing</a:t>
            </a:r>
          </a:p>
        </p:txBody>
      </p:sp>
      <p:sp>
        <p:nvSpPr>
          <p:cNvPr id="293899" name="Rectangle 11"/>
          <p:cNvSpPr>
            <a:spLocks noChangeArrowheads="1"/>
          </p:cNvSpPr>
          <p:nvPr/>
        </p:nvSpPr>
        <p:spPr bwMode="auto">
          <a:xfrm>
            <a:off x="3962400" y="3657600"/>
            <a:ext cx="495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i="1">
                <a:solidFill>
                  <a:schemeClr val="tx2"/>
                </a:solidFill>
              </a:rPr>
              <a:t>e</a:t>
            </a:r>
          </a:p>
        </p:txBody>
      </p:sp>
      <p:sp>
        <p:nvSpPr>
          <p:cNvPr id="23558" name="Line 7"/>
          <p:cNvSpPr>
            <a:spLocks noChangeShapeType="1"/>
          </p:cNvSpPr>
          <p:nvPr/>
        </p:nvSpPr>
        <p:spPr bwMode="auto">
          <a:xfrm>
            <a:off x="4419600" y="1600200"/>
            <a:ext cx="838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152400" y="2057400"/>
            <a:ext cx="10636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tx2"/>
                </a:solidFill>
              </a:rPr>
              <a:t>Rule</a:t>
            </a:r>
          </a:p>
          <a:p>
            <a:pPr algn="ctr" eaLnBrk="1" hangingPunct="1"/>
            <a:r>
              <a:rPr lang="en-US" altLang="en-US" sz="3200" b="1">
                <a:solidFill>
                  <a:schemeClr val="tx2"/>
                </a:solidFill>
              </a:rPr>
              <a:t> 1</a:t>
            </a:r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1371600" y="2035175"/>
            <a:ext cx="5334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chemeClr val="tx2"/>
                </a:solidFill>
              </a:rPr>
              <a:t>A CONSONANT    +  </a:t>
            </a:r>
            <a:r>
              <a:rPr lang="en-US" altLang="en-US" sz="3600" b="1" i="1">
                <a:solidFill>
                  <a:schemeClr val="tx2"/>
                </a:solidFill>
              </a:rPr>
              <a:t>-e</a:t>
            </a:r>
          </a:p>
          <a:p>
            <a:pPr eaLnBrk="1" hangingPunct="1"/>
            <a:r>
              <a:rPr lang="en-US" altLang="en-US" sz="3600" b="1" i="1">
                <a:solidFill>
                  <a:schemeClr val="tx2"/>
                </a:solidFill>
              </a:rPr>
              <a:t>	</a:t>
            </a:r>
            <a:endParaRPr lang="en-US" altLang="en-US" sz="3600" b="1" i="1">
              <a:solidFill>
                <a:srgbClr val="FF0000"/>
              </a:solidFill>
            </a:endParaRPr>
          </a:p>
        </p:txBody>
      </p:sp>
      <p:sp>
        <p:nvSpPr>
          <p:cNvPr id="293898" name="Text Box 10"/>
          <p:cNvSpPr txBox="1">
            <a:spLocks noChangeArrowheads="1"/>
          </p:cNvSpPr>
          <p:nvPr/>
        </p:nvSpPr>
        <p:spPr bwMode="auto">
          <a:xfrm>
            <a:off x="2955925" y="3657600"/>
            <a:ext cx="12080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</a:rPr>
              <a:t>smi</a:t>
            </a:r>
            <a:r>
              <a:rPr lang="en-US" altLang="en-US" sz="4400" b="1" i="1">
                <a:solidFill>
                  <a:schemeClr val="tx2"/>
                </a:solidFill>
              </a:rPr>
              <a:t>l</a:t>
            </a:r>
          </a:p>
        </p:txBody>
      </p:sp>
      <p:sp>
        <p:nvSpPr>
          <p:cNvPr id="293900" name="Rectangle 12"/>
          <p:cNvSpPr>
            <a:spLocks noChangeArrowheads="1"/>
          </p:cNvSpPr>
          <p:nvPr/>
        </p:nvSpPr>
        <p:spPr bwMode="auto">
          <a:xfrm>
            <a:off x="1600200" y="5334000"/>
            <a:ext cx="4016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93901" name="Text Box 13"/>
          <p:cNvSpPr txBox="1">
            <a:spLocks noChangeArrowheads="1"/>
          </p:cNvSpPr>
          <p:nvPr/>
        </p:nvSpPr>
        <p:spPr bwMode="auto">
          <a:xfrm>
            <a:off x="1893888" y="5426075"/>
            <a:ext cx="66119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i="1">
                <a:solidFill>
                  <a:schemeClr val="tx2"/>
                </a:solidFill>
              </a:rPr>
              <a:t>b,c,d,f,g,h,j,k,l,m,n,p,q,r,s,t,v,w,x,y,z</a:t>
            </a:r>
          </a:p>
        </p:txBody>
      </p:sp>
      <p:sp>
        <p:nvSpPr>
          <p:cNvPr id="293902" name="Rectangle 14"/>
          <p:cNvSpPr>
            <a:spLocks noChangeArrowheads="1"/>
          </p:cNvSpPr>
          <p:nvPr/>
        </p:nvSpPr>
        <p:spPr bwMode="auto">
          <a:xfrm>
            <a:off x="4856163" y="1905000"/>
            <a:ext cx="4016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93903" name="Line 15"/>
          <p:cNvSpPr>
            <a:spLocks noChangeShapeType="1"/>
          </p:cNvSpPr>
          <p:nvPr/>
        </p:nvSpPr>
        <p:spPr bwMode="auto">
          <a:xfrm>
            <a:off x="3505200" y="2590800"/>
            <a:ext cx="45720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93904" name="Line 16"/>
          <p:cNvSpPr>
            <a:spLocks noChangeShapeType="1"/>
          </p:cNvSpPr>
          <p:nvPr/>
        </p:nvSpPr>
        <p:spPr bwMode="auto">
          <a:xfrm flipH="1">
            <a:off x="4267200" y="2590800"/>
            <a:ext cx="129540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93905" name="Text Box 17"/>
          <p:cNvSpPr txBox="1">
            <a:spLocks noChangeArrowheads="1"/>
          </p:cNvSpPr>
          <p:nvPr/>
        </p:nvSpPr>
        <p:spPr bwMode="auto">
          <a:xfrm>
            <a:off x="1219200" y="3810000"/>
            <a:ext cx="16240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tx2"/>
                </a:solidFill>
                <a:latin typeface="Bradley Hand ITC" pitchFamily="66" charset="0"/>
              </a:rPr>
              <a:t>example:</a:t>
            </a:r>
          </a:p>
        </p:txBody>
      </p:sp>
      <p:sp>
        <p:nvSpPr>
          <p:cNvPr id="293907" name="Rectangle 19"/>
          <p:cNvSpPr>
            <a:spLocks noChangeArrowheads="1"/>
          </p:cNvSpPr>
          <p:nvPr/>
        </p:nvSpPr>
        <p:spPr bwMode="auto">
          <a:xfrm>
            <a:off x="1873250" y="2667000"/>
            <a:ext cx="602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chemeClr val="tx2"/>
                </a:solidFill>
              </a:rPr>
              <a:t>DROP THE </a:t>
            </a:r>
            <a:r>
              <a:rPr lang="en-US" altLang="en-US" sz="3600" b="1" i="1">
                <a:solidFill>
                  <a:schemeClr val="tx2"/>
                </a:solidFill>
              </a:rPr>
              <a:t>-e</a:t>
            </a:r>
            <a:r>
              <a:rPr lang="en-US" altLang="en-US" sz="3600">
                <a:solidFill>
                  <a:schemeClr val="tx2"/>
                </a:solidFill>
              </a:rPr>
              <a:t> and ADD </a:t>
            </a:r>
            <a:r>
              <a:rPr lang="en-US" altLang="en-US" sz="3600" b="1" i="1">
                <a:solidFill>
                  <a:srgbClr val="FF0000"/>
                </a:solidFill>
              </a:rPr>
              <a:t>-ing</a:t>
            </a:r>
          </a:p>
        </p:txBody>
      </p:sp>
      <p:sp>
        <p:nvSpPr>
          <p:cNvPr id="23569" name="Text Box 22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4-2  SPELLING OF </a:t>
            </a:r>
            <a:r>
              <a:rPr lang="en-US" altLang="en-US" sz="2000" i="1">
                <a:solidFill>
                  <a:schemeClr val="bg1"/>
                </a:solidFill>
              </a:rPr>
              <a:t>-ING</a:t>
            </a:r>
          </a:p>
        </p:txBody>
      </p:sp>
      <p:sp>
        <p:nvSpPr>
          <p:cNvPr id="23570" name="Rectangle 28"/>
          <p:cNvSpPr>
            <a:spLocks noChangeArrowheads="1"/>
          </p:cNvSpPr>
          <p:nvPr/>
        </p:nvSpPr>
        <p:spPr bwMode="auto">
          <a:xfrm>
            <a:off x="228600" y="1219200"/>
            <a:ext cx="8683625" cy="528161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71" name="Line 29"/>
          <p:cNvSpPr>
            <a:spLocks noChangeShapeType="1"/>
          </p:cNvSpPr>
          <p:nvPr/>
        </p:nvSpPr>
        <p:spPr bwMode="auto">
          <a:xfrm>
            <a:off x="1219200" y="1219200"/>
            <a:ext cx="0" cy="525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72" name="Line 30"/>
          <p:cNvSpPr>
            <a:spLocks noChangeShapeType="1"/>
          </p:cNvSpPr>
          <p:nvPr/>
        </p:nvSpPr>
        <p:spPr bwMode="auto">
          <a:xfrm>
            <a:off x="1219200" y="1828800"/>
            <a:ext cx="769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39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3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3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3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3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3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3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3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93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293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93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293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3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3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3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64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5" dur="2000" fill="hold"/>
                                        <p:tgtEl>
                                          <p:spTgt spid="293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6" presetID="5" presetClass="emph" presetSubtype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67" dur="indefinite"/>
                                        <p:tgtEl>
                                          <p:spTgt spid="293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68" dur="indefinite"/>
                                        <p:tgtEl>
                                          <p:spTgt spid="293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9" dur="indefinite"/>
                                        <p:tgtEl>
                                          <p:spTgt spid="293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71" presetID="5" presetClass="emph" presetSubtype="3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72" dur="indefinite"/>
                                        <p:tgtEl>
                                          <p:spTgt spid="293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73" dur="indefinite"/>
                                        <p:tgtEl>
                                          <p:spTgt spid="293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74" dur="indefinite"/>
                                        <p:tgtEl>
                                          <p:spTgt spid="293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0" grpId="0" build="allAtOnce"/>
      <p:bldP spid="293890" grpId="1" build="allAtOnce"/>
      <p:bldP spid="293899" grpId="0"/>
      <p:bldP spid="293899" grpId="1"/>
      <p:bldP spid="293898" grpId="0" build="allAtOnce"/>
      <p:bldP spid="293900" grpId="0"/>
      <p:bldP spid="293901" grpId="0"/>
      <p:bldP spid="293902" grpId="0"/>
      <p:bldP spid="293905" grpId="0"/>
      <p:bldP spid="29390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8F54EF-2FBA-4F6A-92CB-E6DA156106B3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8915400" cy="5334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buClr>
                <a:schemeClr val="tx1"/>
              </a:buClr>
              <a:buFontTx/>
              <a:buNone/>
            </a:pPr>
            <a:r>
              <a:rPr lang="en-US" altLang="en-US"/>
              <a:t>          END OF VERB</a:t>
            </a:r>
            <a:r>
              <a:rPr lang="en-US" altLang="en-US">
                <a:solidFill>
                  <a:srgbClr val="FF0000"/>
                </a:solidFill>
              </a:rPr>
              <a:t> 	    </a:t>
            </a:r>
            <a:r>
              <a:rPr lang="en-US" altLang="en-US" b="1" i="1">
                <a:solidFill>
                  <a:srgbClr val="FF0000"/>
                </a:solidFill>
              </a:rPr>
              <a:t>-ING</a:t>
            </a:r>
            <a:r>
              <a:rPr lang="en-US" altLang="en-US"/>
              <a:t> FORM</a:t>
            </a:r>
          </a:p>
        </p:txBody>
      </p:sp>
      <p:sp>
        <p:nvSpPr>
          <p:cNvPr id="295946" name="Rectangle 10"/>
          <p:cNvSpPr>
            <a:spLocks noChangeArrowheads="1"/>
          </p:cNvSpPr>
          <p:nvPr/>
        </p:nvSpPr>
        <p:spPr bwMode="auto">
          <a:xfrm>
            <a:off x="3733800" y="3733800"/>
            <a:ext cx="1333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i="1">
                <a:solidFill>
                  <a:schemeClr val="tx2"/>
                </a:solidFill>
              </a:rPr>
              <a:t>  </a:t>
            </a:r>
            <a:r>
              <a:rPr lang="en-US" altLang="en-US" sz="4400" b="1" i="1">
                <a:solidFill>
                  <a:srgbClr val="FF0000"/>
                </a:solidFill>
              </a:rPr>
              <a:t>ing</a:t>
            </a:r>
          </a:p>
        </p:txBody>
      </p:sp>
      <p:sp>
        <p:nvSpPr>
          <p:cNvPr id="25605" name="Line 6"/>
          <p:cNvSpPr>
            <a:spLocks noChangeShapeType="1"/>
          </p:cNvSpPr>
          <p:nvPr/>
        </p:nvSpPr>
        <p:spPr bwMode="auto">
          <a:xfrm>
            <a:off x="4419600" y="1600200"/>
            <a:ext cx="838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95943" name="Text Box 7"/>
          <p:cNvSpPr txBox="1">
            <a:spLocks noChangeArrowheads="1"/>
          </p:cNvSpPr>
          <p:nvPr/>
        </p:nvSpPr>
        <p:spPr bwMode="auto">
          <a:xfrm>
            <a:off x="1371600" y="2035175"/>
            <a:ext cx="70675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chemeClr val="tx2"/>
                </a:solidFill>
              </a:rPr>
              <a:t>A CONSONANT + </a:t>
            </a:r>
            <a:r>
              <a:rPr lang="en-US" altLang="en-US" sz="3600" b="1" i="1"/>
              <a:t>-e</a:t>
            </a:r>
          </a:p>
          <a:p>
            <a:pPr eaLnBrk="1" hangingPunct="1"/>
            <a:r>
              <a:rPr lang="en-US" altLang="en-US" sz="3600" b="1" i="1">
                <a:solidFill>
                  <a:schemeClr val="tx2"/>
                </a:solidFill>
              </a:rPr>
              <a:t>	 </a:t>
            </a:r>
            <a:r>
              <a:rPr lang="en-US" altLang="en-US" sz="3600">
                <a:solidFill>
                  <a:schemeClr val="tx2"/>
                </a:solidFill>
              </a:rPr>
              <a:t>DROP THE </a:t>
            </a:r>
            <a:r>
              <a:rPr lang="en-US" altLang="en-US" sz="3600" b="1" i="1"/>
              <a:t>-e</a:t>
            </a:r>
            <a:r>
              <a:rPr lang="en-US" altLang="en-US" sz="3600">
                <a:solidFill>
                  <a:schemeClr val="tx2"/>
                </a:solidFill>
              </a:rPr>
              <a:t> and ADD </a:t>
            </a:r>
            <a:r>
              <a:rPr lang="en-US" altLang="en-US" sz="3600" b="1" i="1">
                <a:solidFill>
                  <a:srgbClr val="FF0000"/>
                </a:solidFill>
              </a:rPr>
              <a:t>-ing</a:t>
            </a:r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3262313" y="3733800"/>
            <a:ext cx="9604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</a:rPr>
              <a:t>di</a:t>
            </a:r>
            <a:r>
              <a:rPr lang="en-US" altLang="en-US" sz="4400" b="1" i="1">
                <a:solidFill>
                  <a:schemeClr val="tx2"/>
                </a:solidFill>
              </a:rPr>
              <a:t>n</a:t>
            </a:r>
          </a:p>
        </p:txBody>
      </p:sp>
      <p:sp>
        <p:nvSpPr>
          <p:cNvPr id="295945" name="Rectangle 9"/>
          <p:cNvSpPr>
            <a:spLocks noChangeArrowheads="1"/>
          </p:cNvSpPr>
          <p:nvPr/>
        </p:nvSpPr>
        <p:spPr bwMode="auto">
          <a:xfrm>
            <a:off x="4038600" y="3733800"/>
            <a:ext cx="495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i="1">
                <a:solidFill>
                  <a:schemeClr val="tx2"/>
                </a:solidFill>
              </a:rPr>
              <a:t>e</a:t>
            </a:r>
          </a:p>
        </p:txBody>
      </p:sp>
      <p:sp>
        <p:nvSpPr>
          <p:cNvPr id="25609" name="Text Box 11"/>
          <p:cNvSpPr txBox="1">
            <a:spLocks noChangeArrowheads="1"/>
          </p:cNvSpPr>
          <p:nvPr/>
        </p:nvSpPr>
        <p:spPr bwMode="auto">
          <a:xfrm>
            <a:off x="152400" y="2057400"/>
            <a:ext cx="10636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tx2"/>
                </a:solidFill>
              </a:rPr>
              <a:t>Rule</a:t>
            </a:r>
          </a:p>
          <a:p>
            <a:pPr algn="ctr" eaLnBrk="1" hangingPunct="1"/>
            <a:r>
              <a:rPr lang="en-US" altLang="en-US" sz="3200" b="1">
                <a:solidFill>
                  <a:schemeClr val="tx2"/>
                </a:solidFill>
              </a:rPr>
              <a:t> 1</a:t>
            </a:r>
          </a:p>
        </p:txBody>
      </p:sp>
      <p:sp>
        <p:nvSpPr>
          <p:cNvPr id="295948" name="Line 12"/>
          <p:cNvSpPr>
            <a:spLocks noChangeShapeType="1"/>
          </p:cNvSpPr>
          <p:nvPr/>
        </p:nvSpPr>
        <p:spPr bwMode="auto">
          <a:xfrm>
            <a:off x="3429000" y="2590800"/>
            <a:ext cx="53340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95949" name="Line 13"/>
          <p:cNvSpPr>
            <a:spLocks noChangeShapeType="1"/>
          </p:cNvSpPr>
          <p:nvPr/>
        </p:nvSpPr>
        <p:spPr bwMode="auto">
          <a:xfrm flipH="1">
            <a:off x="4343400" y="2667000"/>
            <a:ext cx="121920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5612" name="Text Box 14"/>
          <p:cNvSpPr txBox="1">
            <a:spLocks noChangeArrowheads="1"/>
          </p:cNvSpPr>
          <p:nvPr/>
        </p:nvSpPr>
        <p:spPr bwMode="auto">
          <a:xfrm>
            <a:off x="1219200" y="3886200"/>
            <a:ext cx="16240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tx2"/>
                </a:solidFill>
                <a:latin typeface="Bradley Hand ITC" pitchFamily="66" charset="0"/>
              </a:rPr>
              <a:t>example:</a:t>
            </a:r>
          </a:p>
        </p:txBody>
      </p:sp>
      <p:sp>
        <p:nvSpPr>
          <p:cNvPr id="25613" name="Text Box 17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4-2  SPELLING OF </a:t>
            </a:r>
            <a:r>
              <a:rPr lang="en-US" altLang="en-US" sz="2000" i="1">
                <a:solidFill>
                  <a:schemeClr val="bg1"/>
                </a:solidFill>
              </a:rPr>
              <a:t>-ING</a:t>
            </a:r>
          </a:p>
        </p:txBody>
      </p:sp>
      <p:sp>
        <p:nvSpPr>
          <p:cNvPr id="25614" name="Rectangle 25"/>
          <p:cNvSpPr>
            <a:spLocks noChangeArrowheads="1"/>
          </p:cNvSpPr>
          <p:nvPr/>
        </p:nvSpPr>
        <p:spPr bwMode="auto">
          <a:xfrm>
            <a:off x="228600" y="1219200"/>
            <a:ext cx="8683625" cy="528161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5" name="Line 26"/>
          <p:cNvSpPr>
            <a:spLocks noChangeShapeType="1"/>
          </p:cNvSpPr>
          <p:nvPr/>
        </p:nvSpPr>
        <p:spPr bwMode="auto">
          <a:xfrm>
            <a:off x="1219200" y="1828800"/>
            <a:ext cx="769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16" name="Line 27"/>
          <p:cNvSpPr>
            <a:spLocks noChangeShapeType="1"/>
          </p:cNvSpPr>
          <p:nvPr/>
        </p:nvSpPr>
        <p:spPr bwMode="auto">
          <a:xfrm>
            <a:off x="1219200" y="1219200"/>
            <a:ext cx="0" cy="525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95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95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295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295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95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95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95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33" presetID="5" presetClass="emph" presetSubtype="3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29594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29594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29594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38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2959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46" grpId="0"/>
      <p:bldP spid="295946" grpId="1"/>
      <p:bldP spid="295946" grpId="2"/>
      <p:bldP spid="2959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37D818-4C8A-414A-BB36-8229A21ACA7D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915400" cy="5334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buClr>
                <a:schemeClr val="tx1"/>
              </a:buClr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		   </a:t>
            </a:r>
            <a:r>
              <a:rPr lang="en-US" altLang="en-US"/>
              <a:t>END OF VERB 	     </a:t>
            </a:r>
            <a:r>
              <a:rPr lang="en-US" altLang="en-US" b="1" i="1">
                <a:solidFill>
                  <a:srgbClr val="FF0000"/>
                </a:solidFill>
              </a:rPr>
              <a:t>-ING</a:t>
            </a:r>
            <a:r>
              <a:rPr lang="en-US" altLang="en-US"/>
              <a:t> FORM</a:t>
            </a:r>
          </a:p>
        </p:txBody>
      </p:sp>
      <p:sp>
        <p:nvSpPr>
          <p:cNvPr id="296973" name="Rectangle 13"/>
          <p:cNvSpPr>
            <a:spLocks noChangeArrowheads="1"/>
          </p:cNvSpPr>
          <p:nvPr/>
        </p:nvSpPr>
        <p:spPr bwMode="auto">
          <a:xfrm>
            <a:off x="2290763" y="4572000"/>
            <a:ext cx="235743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i="1">
                <a:solidFill>
                  <a:schemeClr val="tx2"/>
                </a:solidFill>
              </a:rPr>
              <a:t>a,e,i,o,u</a:t>
            </a:r>
          </a:p>
        </p:txBody>
      </p:sp>
      <p:sp>
        <p:nvSpPr>
          <p:cNvPr id="296982" name="Rectangle 22"/>
          <p:cNvSpPr>
            <a:spLocks noChangeArrowheads="1"/>
          </p:cNvSpPr>
          <p:nvPr/>
        </p:nvSpPr>
        <p:spPr bwMode="auto">
          <a:xfrm>
            <a:off x="1752600" y="4724400"/>
            <a:ext cx="6024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/>
              <a:t>exception:</a:t>
            </a:r>
            <a:r>
              <a:rPr lang="en-US" altLang="en-US" sz="2800">
                <a:solidFill>
                  <a:schemeClr val="tx2"/>
                </a:solidFill>
              </a:rPr>
              <a:t> do not double </a:t>
            </a:r>
            <a:r>
              <a:rPr lang="en-US" altLang="en-US" sz="2800" i="1">
                <a:solidFill>
                  <a:schemeClr val="tx2"/>
                </a:solidFill>
              </a:rPr>
              <a:t>w</a:t>
            </a:r>
            <a:r>
              <a:rPr lang="en-US" altLang="en-US" sz="2800">
                <a:solidFill>
                  <a:schemeClr val="tx2"/>
                </a:solidFill>
              </a:rPr>
              <a:t>, </a:t>
            </a:r>
            <a:r>
              <a:rPr lang="en-US" altLang="en-US" sz="2800" i="1">
                <a:solidFill>
                  <a:schemeClr val="tx2"/>
                </a:solidFill>
              </a:rPr>
              <a:t>x</a:t>
            </a:r>
            <a:r>
              <a:rPr lang="en-US" altLang="en-US" sz="2800">
                <a:solidFill>
                  <a:schemeClr val="tx2"/>
                </a:solidFill>
              </a:rPr>
              <a:t>, and </a:t>
            </a:r>
            <a:r>
              <a:rPr lang="en-US" altLang="en-US" sz="2800" i="1">
                <a:solidFill>
                  <a:schemeClr val="tx2"/>
                </a:solidFill>
              </a:rPr>
              <a:t>y</a:t>
            </a: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4419600" y="1600200"/>
            <a:ext cx="838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96967" name="Text Box 7"/>
          <p:cNvSpPr txBox="1">
            <a:spLocks noChangeArrowheads="1"/>
          </p:cNvSpPr>
          <p:nvPr/>
        </p:nvSpPr>
        <p:spPr bwMode="auto">
          <a:xfrm>
            <a:off x="1143000" y="2035175"/>
            <a:ext cx="75120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chemeClr val="tx2"/>
                </a:solidFill>
              </a:rPr>
              <a:t>ONE VOWEL + ONE CONSONANT</a:t>
            </a:r>
            <a:endParaRPr lang="en-US" altLang="en-US" sz="3600" b="1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3600" b="1" i="1">
                <a:solidFill>
                  <a:schemeClr val="tx2"/>
                </a:solidFill>
              </a:rPr>
              <a:t>  </a:t>
            </a:r>
            <a:r>
              <a:rPr lang="en-US" altLang="en-US" sz="2800">
                <a:solidFill>
                  <a:schemeClr val="tx2"/>
                </a:solidFill>
              </a:rPr>
              <a:t>DOUBLE THE CONSONANT and ADD </a:t>
            </a:r>
            <a:r>
              <a:rPr lang="en-US" altLang="en-US" sz="2800" b="1" i="1">
                <a:solidFill>
                  <a:srgbClr val="FF0000"/>
                </a:solidFill>
              </a:rPr>
              <a:t>-ing</a:t>
            </a:r>
          </a:p>
        </p:txBody>
      </p:sp>
      <p:sp>
        <p:nvSpPr>
          <p:cNvPr id="296969" name="Rectangle 9"/>
          <p:cNvSpPr>
            <a:spLocks noChangeArrowheads="1"/>
          </p:cNvSpPr>
          <p:nvPr/>
        </p:nvSpPr>
        <p:spPr bwMode="auto">
          <a:xfrm>
            <a:off x="4013200" y="3289300"/>
            <a:ext cx="1409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i="1">
                <a:solidFill>
                  <a:schemeClr val="tx2"/>
                </a:solidFill>
              </a:rPr>
              <a:t>  </a:t>
            </a:r>
            <a:r>
              <a:rPr lang="en-US" altLang="en-US" sz="5400" i="1">
                <a:solidFill>
                  <a:srgbClr val="FF0000"/>
                </a:solidFill>
              </a:rPr>
              <a:t>ing</a:t>
            </a:r>
          </a:p>
        </p:txBody>
      </p:sp>
      <p:sp>
        <p:nvSpPr>
          <p:cNvPr id="27657" name="Text Box 11"/>
          <p:cNvSpPr txBox="1">
            <a:spLocks noChangeArrowheads="1"/>
          </p:cNvSpPr>
          <p:nvPr/>
        </p:nvSpPr>
        <p:spPr bwMode="auto">
          <a:xfrm>
            <a:off x="152400" y="2057400"/>
            <a:ext cx="10636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tx2"/>
                </a:solidFill>
              </a:rPr>
              <a:t>Rule</a:t>
            </a:r>
          </a:p>
          <a:p>
            <a:pPr algn="ctr" eaLnBrk="1" hangingPunct="1"/>
            <a:r>
              <a:rPr lang="en-US" altLang="en-US" sz="3200" b="1">
                <a:solidFill>
                  <a:schemeClr val="tx2"/>
                </a:solidFill>
              </a:rPr>
              <a:t> 2</a:t>
            </a:r>
          </a:p>
        </p:txBody>
      </p:sp>
      <p:sp>
        <p:nvSpPr>
          <p:cNvPr id="296972" name="Rectangle 12"/>
          <p:cNvSpPr>
            <a:spLocks noChangeArrowheads="1"/>
          </p:cNvSpPr>
          <p:nvPr/>
        </p:nvSpPr>
        <p:spPr bwMode="auto">
          <a:xfrm>
            <a:off x="2057400" y="4572000"/>
            <a:ext cx="4016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96974" name="Rectangle 14"/>
          <p:cNvSpPr>
            <a:spLocks noChangeArrowheads="1"/>
          </p:cNvSpPr>
          <p:nvPr/>
        </p:nvSpPr>
        <p:spPr bwMode="auto">
          <a:xfrm>
            <a:off x="3810000" y="1905000"/>
            <a:ext cx="4016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7660" name="Text Box 15"/>
          <p:cNvSpPr txBox="1">
            <a:spLocks noChangeArrowheads="1"/>
          </p:cNvSpPr>
          <p:nvPr/>
        </p:nvSpPr>
        <p:spPr bwMode="auto">
          <a:xfrm>
            <a:off x="3282950" y="3276600"/>
            <a:ext cx="9461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400">
                <a:solidFill>
                  <a:schemeClr val="tx2"/>
                </a:solidFill>
              </a:rPr>
              <a:t>s</a:t>
            </a:r>
            <a:r>
              <a:rPr lang="en-US" altLang="en-US" sz="5400" b="1" i="1">
                <a:solidFill>
                  <a:schemeClr val="tx2"/>
                </a:solidFill>
              </a:rPr>
              <a:t>it</a:t>
            </a:r>
          </a:p>
        </p:txBody>
      </p:sp>
      <p:sp>
        <p:nvSpPr>
          <p:cNvPr id="296977" name="Rectangle 17"/>
          <p:cNvSpPr>
            <a:spLocks noChangeArrowheads="1"/>
          </p:cNvSpPr>
          <p:nvPr/>
        </p:nvSpPr>
        <p:spPr bwMode="auto">
          <a:xfrm>
            <a:off x="4095750" y="3276600"/>
            <a:ext cx="374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400" i="1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96978" name="Line 18"/>
          <p:cNvSpPr>
            <a:spLocks noChangeShapeType="1"/>
          </p:cNvSpPr>
          <p:nvPr/>
        </p:nvSpPr>
        <p:spPr bwMode="auto">
          <a:xfrm>
            <a:off x="3429000" y="2514600"/>
            <a:ext cx="3810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96979" name="Line 19"/>
          <p:cNvSpPr>
            <a:spLocks noChangeShapeType="1"/>
          </p:cNvSpPr>
          <p:nvPr/>
        </p:nvSpPr>
        <p:spPr bwMode="auto">
          <a:xfrm flipH="1">
            <a:off x="4267200" y="2590800"/>
            <a:ext cx="1371600" cy="822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7664" name="Text Box 20"/>
          <p:cNvSpPr txBox="1">
            <a:spLocks noChangeArrowheads="1"/>
          </p:cNvSpPr>
          <p:nvPr/>
        </p:nvSpPr>
        <p:spPr bwMode="auto">
          <a:xfrm>
            <a:off x="1219200" y="3584575"/>
            <a:ext cx="16240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tx2"/>
                </a:solidFill>
                <a:latin typeface="Bradley Hand ITC" pitchFamily="66" charset="0"/>
              </a:rPr>
              <a:t>example:</a:t>
            </a:r>
          </a:p>
        </p:txBody>
      </p:sp>
      <p:sp>
        <p:nvSpPr>
          <p:cNvPr id="296983" name="Text Box 23"/>
          <p:cNvSpPr txBox="1">
            <a:spLocks noChangeArrowheads="1"/>
          </p:cNvSpPr>
          <p:nvPr/>
        </p:nvSpPr>
        <p:spPr bwMode="auto">
          <a:xfrm>
            <a:off x="2895600" y="5410200"/>
            <a:ext cx="128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i="1">
                <a:solidFill>
                  <a:schemeClr val="tx2"/>
                </a:solidFill>
              </a:rPr>
              <a:t>pay</a:t>
            </a:r>
          </a:p>
        </p:txBody>
      </p:sp>
      <p:sp>
        <p:nvSpPr>
          <p:cNvPr id="296985" name="Rectangle 25"/>
          <p:cNvSpPr>
            <a:spLocks noChangeArrowheads="1"/>
          </p:cNvSpPr>
          <p:nvPr/>
        </p:nvSpPr>
        <p:spPr bwMode="auto">
          <a:xfrm>
            <a:off x="3962400" y="5410200"/>
            <a:ext cx="14414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i="1" u="sng">
                <a:solidFill>
                  <a:schemeClr val="tx2"/>
                </a:solidFill>
              </a:rPr>
              <a:t>ying</a:t>
            </a:r>
          </a:p>
        </p:txBody>
      </p:sp>
      <p:sp>
        <p:nvSpPr>
          <p:cNvPr id="296986" name="Text Box 26"/>
          <p:cNvSpPr txBox="1">
            <a:spLocks noChangeArrowheads="1"/>
          </p:cNvSpPr>
          <p:nvPr/>
        </p:nvSpPr>
        <p:spPr bwMode="auto">
          <a:xfrm>
            <a:off x="5264150" y="5410200"/>
            <a:ext cx="603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96987" name="AutoShape 27"/>
          <p:cNvSpPr>
            <a:spLocks noChangeArrowheads="1"/>
          </p:cNvSpPr>
          <p:nvPr/>
        </p:nvSpPr>
        <p:spPr bwMode="auto">
          <a:xfrm>
            <a:off x="3657600" y="5410200"/>
            <a:ext cx="914400" cy="1066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0000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6989" name="Rectangle 29"/>
          <p:cNvSpPr>
            <a:spLocks noChangeArrowheads="1"/>
          </p:cNvSpPr>
          <p:nvPr/>
        </p:nvSpPr>
        <p:spPr bwMode="auto">
          <a:xfrm>
            <a:off x="4038600" y="5410200"/>
            <a:ext cx="1098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i="1">
                <a:solidFill>
                  <a:schemeClr val="tx2"/>
                </a:solidFill>
              </a:rPr>
              <a:t>ing</a:t>
            </a:r>
          </a:p>
        </p:txBody>
      </p:sp>
      <p:sp>
        <p:nvSpPr>
          <p:cNvPr id="27670" name="Text Box 31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4-2  SPELLING OF </a:t>
            </a:r>
            <a:r>
              <a:rPr lang="en-US" altLang="en-US" sz="2000" i="1">
                <a:solidFill>
                  <a:schemeClr val="bg1"/>
                </a:solidFill>
              </a:rPr>
              <a:t>-ING</a:t>
            </a:r>
          </a:p>
        </p:txBody>
      </p:sp>
      <p:sp>
        <p:nvSpPr>
          <p:cNvPr id="27671" name="Rectangle 36"/>
          <p:cNvSpPr>
            <a:spLocks noChangeArrowheads="1"/>
          </p:cNvSpPr>
          <p:nvPr/>
        </p:nvSpPr>
        <p:spPr bwMode="auto">
          <a:xfrm>
            <a:off x="228600" y="1219200"/>
            <a:ext cx="8683625" cy="528161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72" name="Line 37"/>
          <p:cNvSpPr>
            <a:spLocks noChangeShapeType="1"/>
          </p:cNvSpPr>
          <p:nvPr/>
        </p:nvSpPr>
        <p:spPr bwMode="auto">
          <a:xfrm>
            <a:off x="1219200" y="1828800"/>
            <a:ext cx="769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73" name="Line 38"/>
          <p:cNvSpPr>
            <a:spLocks noChangeShapeType="1"/>
          </p:cNvSpPr>
          <p:nvPr/>
        </p:nvSpPr>
        <p:spPr bwMode="auto">
          <a:xfrm>
            <a:off x="1219200" y="1219200"/>
            <a:ext cx="0" cy="525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96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901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9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901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9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96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96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" presetClass="emph" presetSubtype="3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296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296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296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2969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5" presetClass="emph" presetSubtype="3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296977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48" dur="indefinite"/>
                                        <p:tgtEl>
                                          <p:spTgt spid="29697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9" dur="indefinite"/>
                                        <p:tgtEl>
                                          <p:spTgt spid="29697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296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9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5" dur="3000" fill="hold"/>
                                        <p:tgtEl>
                                          <p:spTgt spid="2969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3000" fill="hold"/>
                                        <p:tgtEl>
                                          <p:spTgt spid="2969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3000" fill="hold"/>
                                        <p:tgtEl>
                                          <p:spTgt spid="2969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9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96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96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3" grpId="0"/>
      <p:bldP spid="296973" grpId="1"/>
      <p:bldP spid="296982" grpId="0"/>
      <p:bldP spid="296982" grpId="1"/>
      <p:bldP spid="296969" grpId="0" build="allAtOnce"/>
      <p:bldP spid="296969" grpId="1" build="allAtOnce"/>
      <p:bldP spid="296969" grpId="2" build="allAtOnce"/>
      <p:bldP spid="296972" grpId="0"/>
      <p:bldP spid="296972" grpId="1"/>
      <p:bldP spid="296974" grpId="0"/>
      <p:bldP spid="296977" grpId="0"/>
      <p:bldP spid="296977" grpId="1"/>
      <p:bldP spid="296983" grpId="0"/>
      <p:bldP spid="296985" grpId="0"/>
      <p:bldP spid="296986" grpId="0"/>
      <p:bldP spid="2969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15C155-A525-4CDD-8C43-4A84A2FCB065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8915400" cy="5334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buClr>
                <a:schemeClr val="tx1"/>
              </a:buClr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		   </a:t>
            </a:r>
            <a:r>
              <a:rPr lang="en-US" altLang="en-US"/>
              <a:t>END OF VERB 	    </a:t>
            </a:r>
            <a:r>
              <a:rPr lang="en-US" altLang="en-US" b="1" i="1">
                <a:solidFill>
                  <a:srgbClr val="FF0000"/>
                </a:solidFill>
              </a:rPr>
              <a:t>-ING</a:t>
            </a:r>
            <a:r>
              <a:rPr lang="en-US" altLang="en-US"/>
              <a:t> FORM</a:t>
            </a:r>
          </a:p>
        </p:txBody>
      </p:sp>
      <p:sp>
        <p:nvSpPr>
          <p:cNvPr id="326658" name="Rectangle 2"/>
          <p:cNvSpPr>
            <a:spLocks noChangeArrowheads="1"/>
          </p:cNvSpPr>
          <p:nvPr/>
        </p:nvSpPr>
        <p:spPr bwMode="auto">
          <a:xfrm>
            <a:off x="4191000" y="3886200"/>
            <a:ext cx="152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i="1">
                <a:solidFill>
                  <a:schemeClr val="tx2"/>
                </a:solidFill>
              </a:rPr>
              <a:t>  </a:t>
            </a:r>
            <a:r>
              <a:rPr lang="en-US" altLang="en-US" sz="5400" b="1" i="1"/>
              <a:t>ing</a:t>
            </a:r>
          </a:p>
        </p:txBody>
      </p:sp>
      <p:sp>
        <p:nvSpPr>
          <p:cNvPr id="29701" name="Line 7"/>
          <p:cNvSpPr>
            <a:spLocks noChangeShapeType="1"/>
          </p:cNvSpPr>
          <p:nvPr/>
        </p:nvSpPr>
        <p:spPr bwMode="auto">
          <a:xfrm>
            <a:off x="4419600" y="1600200"/>
            <a:ext cx="838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26664" name="Text Box 8"/>
          <p:cNvSpPr txBox="1">
            <a:spLocks noChangeArrowheads="1"/>
          </p:cNvSpPr>
          <p:nvPr/>
        </p:nvSpPr>
        <p:spPr bwMode="auto">
          <a:xfrm>
            <a:off x="1143000" y="2057400"/>
            <a:ext cx="75120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chemeClr val="tx2"/>
                </a:solidFill>
              </a:rPr>
              <a:t>ONE VOWEL + ONE CONSONANT</a:t>
            </a:r>
            <a:endParaRPr lang="en-US" altLang="en-US" sz="3600" b="1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3600" b="1" i="1">
                <a:solidFill>
                  <a:schemeClr val="tx2"/>
                </a:solidFill>
              </a:rPr>
              <a:t>  </a:t>
            </a:r>
            <a:r>
              <a:rPr lang="en-US" altLang="en-US" sz="2800">
                <a:solidFill>
                  <a:schemeClr val="tx2"/>
                </a:solidFill>
              </a:rPr>
              <a:t>DOUBLE THE CONSONANT and ADD </a:t>
            </a:r>
            <a:r>
              <a:rPr lang="en-US" altLang="en-US" sz="2800" b="1" i="1">
                <a:solidFill>
                  <a:srgbClr val="FF0000"/>
                </a:solidFill>
              </a:rPr>
              <a:t>-ing</a:t>
            </a:r>
          </a:p>
        </p:txBody>
      </p:sp>
      <p:sp>
        <p:nvSpPr>
          <p:cNvPr id="326665" name="Rectangle 9"/>
          <p:cNvSpPr>
            <a:spLocks noChangeArrowheads="1"/>
          </p:cNvSpPr>
          <p:nvPr/>
        </p:nvSpPr>
        <p:spPr bwMode="auto">
          <a:xfrm>
            <a:off x="4191000" y="3886200"/>
            <a:ext cx="152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i="1">
                <a:solidFill>
                  <a:schemeClr val="tx2"/>
                </a:solidFill>
              </a:rPr>
              <a:t>  </a:t>
            </a:r>
            <a:r>
              <a:rPr lang="en-US" altLang="en-US" sz="5400" b="1" i="1">
                <a:solidFill>
                  <a:srgbClr val="FF0000"/>
                </a:solidFill>
              </a:rPr>
              <a:t>ing</a:t>
            </a:r>
          </a:p>
        </p:txBody>
      </p:sp>
      <p:sp>
        <p:nvSpPr>
          <p:cNvPr id="29704" name="Text Box 11"/>
          <p:cNvSpPr txBox="1">
            <a:spLocks noChangeArrowheads="1"/>
          </p:cNvSpPr>
          <p:nvPr/>
        </p:nvSpPr>
        <p:spPr bwMode="auto">
          <a:xfrm>
            <a:off x="152400" y="2057400"/>
            <a:ext cx="10636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tx2"/>
                </a:solidFill>
              </a:rPr>
              <a:t>Rule</a:t>
            </a:r>
          </a:p>
          <a:p>
            <a:pPr algn="ctr" eaLnBrk="1" hangingPunct="1"/>
            <a:r>
              <a:rPr lang="en-US" altLang="en-US" sz="3200" b="1">
                <a:solidFill>
                  <a:schemeClr val="tx2"/>
                </a:solidFill>
              </a:rPr>
              <a:t> 2</a:t>
            </a:r>
          </a:p>
        </p:txBody>
      </p:sp>
      <p:sp>
        <p:nvSpPr>
          <p:cNvPr id="29705" name="Text Box 15"/>
          <p:cNvSpPr txBox="1">
            <a:spLocks noChangeArrowheads="1"/>
          </p:cNvSpPr>
          <p:nvPr/>
        </p:nvSpPr>
        <p:spPr bwMode="auto">
          <a:xfrm>
            <a:off x="2800350" y="3886200"/>
            <a:ext cx="1517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400">
                <a:solidFill>
                  <a:schemeClr val="tx2"/>
                </a:solidFill>
              </a:rPr>
              <a:t>pl</a:t>
            </a:r>
            <a:r>
              <a:rPr lang="en-US" altLang="en-US" sz="5400" b="1" i="1">
                <a:solidFill>
                  <a:schemeClr val="tx2"/>
                </a:solidFill>
              </a:rPr>
              <a:t>an</a:t>
            </a:r>
          </a:p>
        </p:txBody>
      </p:sp>
      <p:sp>
        <p:nvSpPr>
          <p:cNvPr id="326672" name="Rectangle 16"/>
          <p:cNvSpPr>
            <a:spLocks noChangeArrowheads="1"/>
          </p:cNvSpPr>
          <p:nvPr/>
        </p:nvSpPr>
        <p:spPr bwMode="auto">
          <a:xfrm>
            <a:off x="4095750" y="3886200"/>
            <a:ext cx="603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400" b="1" i="1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326673" name="Line 17"/>
          <p:cNvSpPr>
            <a:spLocks noChangeShapeType="1"/>
          </p:cNvSpPr>
          <p:nvPr/>
        </p:nvSpPr>
        <p:spPr bwMode="auto">
          <a:xfrm>
            <a:off x="3429000" y="2590800"/>
            <a:ext cx="152400" cy="152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26674" name="Line 18"/>
          <p:cNvSpPr>
            <a:spLocks noChangeShapeType="1"/>
          </p:cNvSpPr>
          <p:nvPr/>
        </p:nvSpPr>
        <p:spPr bwMode="auto">
          <a:xfrm flipH="1">
            <a:off x="4038600" y="2743200"/>
            <a:ext cx="167640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9709" name="Text Box 19"/>
          <p:cNvSpPr txBox="1">
            <a:spLocks noChangeArrowheads="1"/>
          </p:cNvSpPr>
          <p:nvPr/>
        </p:nvSpPr>
        <p:spPr bwMode="auto">
          <a:xfrm>
            <a:off x="1295400" y="4191000"/>
            <a:ext cx="16240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tx2"/>
                </a:solidFill>
                <a:latin typeface="Bradley Hand ITC" pitchFamily="66" charset="0"/>
              </a:rPr>
              <a:t>example:</a:t>
            </a:r>
          </a:p>
        </p:txBody>
      </p:sp>
      <p:sp>
        <p:nvSpPr>
          <p:cNvPr id="29710" name="Text Box 22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4-2  SPELLING OF </a:t>
            </a:r>
            <a:r>
              <a:rPr lang="en-US" altLang="en-US" sz="2000" i="1">
                <a:solidFill>
                  <a:schemeClr val="bg1"/>
                </a:solidFill>
              </a:rPr>
              <a:t>-ING</a:t>
            </a:r>
          </a:p>
        </p:txBody>
      </p:sp>
      <p:sp>
        <p:nvSpPr>
          <p:cNvPr id="29711" name="Rectangle 24"/>
          <p:cNvSpPr>
            <a:spLocks noChangeArrowheads="1"/>
          </p:cNvSpPr>
          <p:nvPr/>
        </p:nvSpPr>
        <p:spPr bwMode="auto">
          <a:xfrm>
            <a:off x="228600" y="1219200"/>
            <a:ext cx="8683625" cy="528161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12" name="Line 25"/>
          <p:cNvSpPr>
            <a:spLocks noChangeShapeType="1"/>
          </p:cNvSpPr>
          <p:nvPr/>
        </p:nvSpPr>
        <p:spPr bwMode="auto">
          <a:xfrm>
            <a:off x="1219200" y="1828800"/>
            <a:ext cx="769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713" name="Line 26"/>
          <p:cNvSpPr>
            <a:spLocks noChangeShapeType="1"/>
          </p:cNvSpPr>
          <p:nvPr/>
        </p:nvSpPr>
        <p:spPr bwMode="auto">
          <a:xfrm>
            <a:off x="1219200" y="1219200"/>
            <a:ext cx="0" cy="525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2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2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" presetClass="emph" presetSubtype="2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326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326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26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326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65" grpId="0" build="allAtOnce"/>
      <p:bldP spid="326665" grpId="1" build="allAtOnce"/>
      <p:bldP spid="326665" grpId="2" build="allAtOnce"/>
      <p:bldP spid="326672" grpId="0" build="allAtOnce"/>
      <p:bldP spid="326672" grpI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456262-D21D-4AA1-9C3F-07B1E415D6B8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915400" cy="5334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buClr>
                <a:schemeClr val="tx1"/>
              </a:buClr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		   </a:t>
            </a:r>
            <a:r>
              <a:rPr lang="en-US" altLang="en-US"/>
              <a:t>END OF VERB 	     </a:t>
            </a:r>
            <a:r>
              <a:rPr lang="en-US" altLang="en-US" b="1" i="1">
                <a:solidFill>
                  <a:srgbClr val="FF0000"/>
                </a:solidFill>
              </a:rPr>
              <a:t>-ING</a:t>
            </a:r>
            <a:r>
              <a:rPr lang="en-US" altLang="en-US"/>
              <a:t> FORM</a:t>
            </a:r>
          </a:p>
        </p:txBody>
      </p:sp>
      <p:sp>
        <p:nvSpPr>
          <p:cNvPr id="31748" name="Line 6"/>
          <p:cNvSpPr>
            <a:spLocks noChangeShapeType="1"/>
          </p:cNvSpPr>
          <p:nvPr/>
        </p:nvSpPr>
        <p:spPr bwMode="auto">
          <a:xfrm>
            <a:off x="4419600" y="1600200"/>
            <a:ext cx="838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49863" name="Text Box 7"/>
          <p:cNvSpPr txBox="1">
            <a:spLocks noChangeArrowheads="1"/>
          </p:cNvSpPr>
          <p:nvPr/>
        </p:nvSpPr>
        <p:spPr bwMode="auto">
          <a:xfrm>
            <a:off x="1143000" y="2035175"/>
            <a:ext cx="78930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chemeClr val="tx2"/>
                </a:solidFill>
              </a:rPr>
              <a:t>TWO VOWELS + ONE CONSONANT</a:t>
            </a:r>
            <a:endParaRPr lang="en-US" altLang="en-US" sz="3600" b="1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3200">
                <a:solidFill>
                  <a:schemeClr val="tx2"/>
                </a:solidFill>
              </a:rPr>
              <a:t> 		      ADD </a:t>
            </a:r>
            <a:r>
              <a:rPr lang="en-US" altLang="en-US" sz="3200">
                <a:solidFill>
                  <a:schemeClr val="accent2"/>
                </a:solidFill>
              </a:rPr>
              <a:t>-</a:t>
            </a:r>
            <a:r>
              <a:rPr lang="en-US" altLang="en-US" sz="3200" b="1" i="1">
                <a:solidFill>
                  <a:srgbClr val="FF0000"/>
                </a:solidFill>
              </a:rPr>
              <a:t>ing</a:t>
            </a:r>
            <a:r>
              <a:rPr lang="en-US" altLang="en-US" sz="3200"/>
              <a:t>;</a:t>
            </a:r>
          </a:p>
          <a:p>
            <a:pPr eaLnBrk="1" hangingPunct="1"/>
            <a:r>
              <a:rPr lang="en-US" altLang="en-US" sz="2800"/>
              <a:t>      DO NOT DOUBLE THE CONSONANT</a:t>
            </a:r>
            <a:endParaRPr lang="en-US" altLang="en-US" sz="2800" b="1" i="1">
              <a:solidFill>
                <a:srgbClr val="FF0000"/>
              </a:solidFill>
            </a:endParaRPr>
          </a:p>
        </p:txBody>
      </p:sp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2876550" y="3962400"/>
            <a:ext cx="1593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400">
                <a:solidFill>
                  <a:schemeClr val="tx2"/>
                </a:solidFill>
              </a:rPr>
              <a:t>r</a:t>
            </a:r>
            <a:r>
              <a:rPr lang="en-US" altLang="en-US" sz="5400" b="1" i="1">
                <a:solidFill>
                  <a:schemeClr val="tx2"/>
                </a:solidFill>
              </a:rPr>
              <a:t>ead</a:t>
            </a:r>
          </a:p>
        </p:txBody>
      </p:sp>
      <p:sp>
        <p:nvSpPr>
          <p:cNvPr id="249865" name="Rectangle 9"/>
          <p:cNvSpPr>
            <a:spLocks noChangeArrowheads="1"/>
          </p:cNvSpPr>
          <p:nvPr/>
        </p:nvSpPr>
        <p:spPr bwMode="auto">
          <a:xfrm>
            <a:off x="3975100" y="3962400"/>
            <a:ext cx="152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i="1">
                <a:solidFill>
                  <a:schemeClr val="tx2"/>
                </a:solidFill>
              </a:rPr>
              <a:t>  </a:t>
            </a:r>
            <a:r>
              <a:rPr lang="en-US" altLang="en-US" sz="5400" b="1" i="1">
                <a:solidFill>
                  <a:srgbClr val="FF0000"/>
                </a:solidFill>
              </a:rPr>
              <a:t>ing</a:t>
            </a:r>
          </a:p>
        </p:txBody>
      </p:sp>
      <p:sp>
        <p:nvSpPr>
          <p:cNvPr id="31752" name="Text Box 11"/>
          <p:cNvSpPr txBox="1">
            <a:spLocks noChangeArrowheads="1"/>
          </p:cNvSpPr>
          <p:nvPr/>
        </p:nvSpPr>
        <p:spPr bwMode="auto">
          <a:xfrm>
            <a:off x="152400" y="2057400"/>
            <a:ext cx="10636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tx2"/>
                </a:solidFill>
              </a:rPr>
              <a:t>Rule</a:t>
            </a:r>
          </a:p>
          <a:p>
            <a:pPr algn="ctr" eaLnBrk="1" hangingPunct="1"/>
            <a:r>
              <a:rPr lang="en-US" altLang="en-US" sz="3200" b="1">
                <a:solidFill>
                  <a:schemeClr val="tx2"/>
                </a:solidFill>
              </a:rPr>
              <a:t> 3</a:t>
            </a:r>
          </a:p>
        </p:txBody>
      </p:sp>
      <p:sp>
        <p:nvSpPr>
          <p:cNvPr id="31753" name="Text Box 12"/>
          <p:cNvSpPr txBox="1">
            <a:spLocks noChangeArrowheads="1"/>
          </p:cNvSpPr>
          <p:nvPr/>
        </p:nvSpPr>
        <p:spPr bwMode="auto">
          <a:xfrm>
            <a:off x="1219200" y="4267200"/>
            <a:ext cx="16240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tx2"/>
                </a:solidFill>
                <a:latin typeface="Bradley Hand ITC" pitchFamily="66" charset="0"/>
              </a:rPr>
              <a:t>example:</a:t>
            </a:r>
          </a:p>
        </p:txBody>
      </p:sp>
      <p:sp>
        <p:nvSpPr>
          <p:cNvPr id="249869" name="Line 13"/>
          <p:cNvSpPr>
            <a:spLocks noChangeShapeType="1"/>
          </p:cNvSpPr>
          <p:nvPr/>
        </p:nvSpPr>
        <p:spPr bwMode="auto">
          <a:xfrm>
            <a:off x="2286000" y="2514600"/>
            <a:ext cx="14478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49872" name="Line 16"/>
          <p:cNvSpPr>
            <a:spLocks noChangeShapeType="1"/>
          </p:cNvSpPr>
          <p:nvPr/>
        </p:nvSpPr>
        <p:spPr bwMode="auto">
          <a:xfrm>
            <a:off x="2133600" y="2590800"/>
            <a:ext cx="121920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49873" name="Line 17"/>
          <p:cNvSpPr>
            <a:spLocks noChangeShapeType="1"/>
          </p:cNvSpPr>
          <p:nvPr/>
        </p:nvSpPr>
        <p:spPr bwMode="auto">
          <a:xfrm flipH="1">
            <a:off x="4267200" y="2514600"/>
            <a:ext cx="167640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1757" name="Text Box 20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4-2  SPELLING OF </a:t>
            </a:r>
            <a:r>
              <a:rPr lang="en-US" altLang="en-US" sz="2000" i="1">
                <a:solidFill>
                  <a:schemeClr val="bg1"/>
                </a:solidFill>
              </a:rPr>
              <a:t>-ING</a:t>
            </a:r>
          </a:p>
        </p:txBody>
      </p:sp>
      <p:sp>
        <p:nvSpPr>
          <p:cNvPr id="31758" name="Rectangle 22"/>
          <p:cNvSpPr>
            <a:spLocks noChangeArrowheads="1"/>
          </p:cNvSpPr>
          <p:nvPr/>
        </p:nvSpPr>
        <p:spPr bwMode="auto">
          <a:xfrm>
            <a:off x="228600" y="1219200"/>
            <a:ext cx="8683625" cy="528161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9" name="Line 23"/>
          <p:cNvSpPr>
            <a:spLocks noChangeShapeType="1"/>
          </p:cNvSpPr>
          <p:nvPr/>
        </p:nvSpPr>
        <p:spPr bwMode="auto">
          <a:xfrm>
            <a:off x="1219200" y="1219200"/>
            <a:ext cx="0" cy="525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760" name="Line 24"/>
          <p:cNvSpPr>
            <a:spLocks noChangeShapeType="1"/>
          </p:cNvSpPr>
          <p:nvPr/>
        </p:nvSpPr>
        <p:spPr bwMode="auto">
          <a:xfrm>
            <a:off x="1219200" y="1828800"/>
            <a:ext cx="769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49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5" presetClass="emph" presetSubtype="3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5" grpId="0"/>
      <p:bldP spid="249865" grpId="1"/>
      <p:bldP spid="249865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C75A2B-0079-41A9-86D2-B524D3452EFF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915400" cy="5334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buClr>
                <a:schemeClr val="tx1"/>
              </a:buClr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		   </a:t>
            </a:r>
            <a:r>
              <a:rPr lang="en-US" altLang="en-US"/>
              <a:t>END OF VERB 	     </a:t>
            </a:r>
            <a:r>
              <a:rPr lang="en-US" altLang="en-US" b="1" i="1">
                <a:solidFill>
                  <a:srgbClr val="FF0000"/>
                </a:solidFill>
              </a:rPr>
              <a:t>-ING</a:t>
            </a:r>
            <a:r>
              <a:rPr lang="en-US" altLang="en-US"/>
              <a:t> FORM</a:t>
            </a:r>
          </a:p>
        </p:txBody>
      </p:sp>
      <p:sp>
        <p:nvSpPr>
          <p:cNvPr id="350215" name="Text Box 7"/>
          <p:cNvSpPr txBox="1">
            <a:spLocks noChangeArrowheads="1"/>
          </p:cNvSpPr>
          <p:nvPr/>
        </p:nvSpPr>
        <p:spPr bwMode="auto">
          <a:xfrm>
            <a:off x="1143000" y="2035175"/>
            <a:ext cx="78930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chemeClr val="tx2"/>
                </a:solidFill>
              </a:rPr>
              <a:t>TWO VOWELS + ONE CONSONANT</a:t>
            </a:r>
            <a:endParaRPr lang="en-US" altLang="en-US" sz="3600" b="1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3200">
                <a:solidFill>
                  <a:schemeClr val="tx2"/>
                </a:solidFill>
              </a:rPr>
              <a:t> 			ADD </a:t>
            </a:r>
            <a:r>
              <a:rPr lang="en-US" altLang="en-US" sz="3200" b="1" i="1">
                <a:solidFill>
                  <a:srgbClr val="FF0000"/>
                </a:solidFill>
              </a:rPr>
              <a:t>-ing</a:t>
            </a:r>
            <a:r>
              <a:rPr lang="en-US" altLang="en-US" sz="3200"/>
              <a:t>; </a:t>
            </a:r>
          </a:p>
          <a:p>
            <a:pPr eaLnBrk="1" hangingPunct="1"/>
            <a:r>
              <a:rPr lang="en-US" altLang="en-US" sz="2400"/>
              <a:t>         </a:t>
            </a:r>
            <a:r>
              <a:rPr lang="en-US" altLang="en-US" sz="2800"/>
              <a:t>DO NOT DOUBLE THE CONSONANT</a:t>
            </a:r>
            <a:endParaRPr lang="en-US" altLang="en-US" sz="2800" b="1" i="1">
              <a:solidFill>
                <a:srgbClr val="FF0000"/>
              </a:solidFill>
            </a:endParaRPr>
          </a:p>
        </p:txBody>
      </p:sp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2724150" y="3810000"/>
            <a:ext cx="1860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400">
                <a:solidFill>
                  <a:schemeClr val="tx2"/>
                </a:solidFill>
              </a:rPr>
              <a:t>sl</a:t>
            </a:r>
            <a:r>
              <a:rPr lang="en-US" altLang="en-US" sz="5400" b="1" i="1">
                <a:solidFill>
                  <a:schemeClr val="tx2"/>
                </a:solidFill>
              </a:rPr>
              <a:t>eep</a:t>
            </a:r>
          </a:p>
        </p:txBody>
      </p:sp>
      <p:sp>
        <p:nvSpPr>
          <p:cNvPr id="350217" name="Rectangle 9"/>
          <p:cNvSpPr>
            <a:spLocks noChangeArrowheads="1"/>
          </p:cNvSpPr>
          <p:nvPr/>
        </p:nvSpPr>
        <p:spPr bwMode="auto">
          <a:xfrm>
            <a:off x="4114800" y="3810000"/>
            <a:ext cx="152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i="1">
                <a:solidFill>
                  <a:schemeClr val="tx2"/>
                </a:solidFill>
              </a:rPr>
              <a:t>  </a:t>
            </a:r>
            <a:r>
              <a:rPr lang="en-US" altLang="en-US" sz="5400" b="1" i="1">
                <a:solidFill>
                  <a:srgbClr val="FF0000"/>
                </a:solidFill>
              </a:rPr>
              <a:t>ing</a:t>
            </a:r>
          </a:p>
        </p:txBody>
      </p:sp>
      <p:sp>
        <p:nvSpPr>
          <p:cNvPr id="33799" name="Text Box 10"/>
          <p:cNvSpPr txBox="1">
            <a:spLocks noChangeArrowheads="1"/>
          </p:cNvSpPr>
          <p:nvPr/>
        </p:nvSpPr>
        <p:spPr bwMode="auto">
          <a:xfrm>
            <a:off x="152400" y="2057400"/>
            <a:ext cx="10636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tx2"/>
                </a:solidFill>
              </a:rPr>
              <a:t>Rule</a:t>
            </a:r>
          </a:p>
          <a:p>
            <a:pPr algn="ctr" eaLnBrk="1" hangingPunct="1"/>
            <a:r>
              <a:rPr lang="en-US" altLang="en-US" sz="3200" b="1">
                <a:solidFill>
                  <a:schemeClr val="tx2"/>
                </a:solidFill>
              </a:rPr>
              <a:t> 3</a:t>
            </a:r>
          </a:p>
        </p:txBody>
      </p:sp>
      <p:sp>
        <p:nvSpPr>
          <p:cNvPr id="33800" name="Text Box 11"/>
          <p:cNvSpPr txBox="1">
            <a:spLocks noChangeArrowheads="1"/>
          </p:cNvSpPr>
          <p:nvPr/>
        </p:nvSpPr>
        <p:spPr bwMode="auto">
          <a:xfrm>
            <a:off x="1219200" y="4038600"/>
            <a:ext cx="16240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tx2"/>
                </a:solidFill>
                <a:latin typeface="Bradley Hand ITC" pitchFamily="66" charset="0"/>
              </a:rPr>
              <a:t>example:</a:t>
            </a:r>
          </a:p>
        </p:txBody>
      </p:sp>
      <p:sp>
        <p:nvSpPr>
          <p:cNvPr id="350220" name="Line 12"/>
          <p:cNvSpPr>
            <a:spLocks noChangeShapeType="1"/>
          </p:cNvSpPr>
          <p:nvPr/>
        </p:nvSpPr>
        <p:spPr bwMode="auto">
          <a:xfrm>
            <a:off x="2438400" y="2514600"/>
            <a:ext cx="144780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50221" name="Line 13"/>
          <p:cNvSpPr>
            <a:spLocks noChangeShapeType="1"/>
          </p:cNvSpPr>
          <p:nvPr/>
        </p:nvSpPr>
        <p:spPr bwMode="auto">
          <a:xfrm>
            <a:off x="2133600" y="2590800"/>
            <a:ext cx="1371600" cy="152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50222" name="Line 14"/>
          <p:cNvSpPr>
            <a:spLocks noChangeShapeType="1"/>
          </p:cNvSpPr>
          <p:nvPr/>
        </p:nvSpPr>
        <p:spPr bwMode="auto">
          <a:xfrm flipH="1">
            <a:off x="4343400" y="2514600"/>
            <a:ext cx="160020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3804" name="Text Box 17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4-2  SPELLING OF </a:t>
            </a:r>
            <a:r>
              <a:rPr lang="en-US" altLang="en-US" sz="2000" i="1">
                <a:solidFill>
                  <a:schemeClr val="bg1"/>
                </a:solidFill>
              </a:rPr>
              <a:t>-ING</a:t>
            </a:r>
          </a:p>
        </p:txBody>
      </p:sp>
      <p:sp>
        <p:nvSpPr>
          <p:cNvPr id="33805" name="Rectangle 19"/>
          <p:cNvSpPr>
            <a:spLocks noChangeArrowheads="1"/>
          </p:cNvSpPr>
          <p:nvPr/>
        </p:nvSpPr>
        <p:spPr bwMode="auto">
          <a:xfrm>
            <a:off x="228600" y="1219200"/>
            <a:ext cx="8683625" cy="528161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06" name="Line 20"/>
          <p:cNvSpPr>
            <a:spLocks noChangeShapeType="1"/>
          </p:cNvSpPr>
          <p:nvPr/>
        </p:nvSpPr>
        <p:spPr bwMode="auto">
          <a:xfrm>
            <a:off x="1219200" y="1219200"/>
            <a:ext cx="0" cy="525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07" name="Line 21"/>
          <p:cNvSpPr>
            <a:spLocks noChangeShapeType="1"/>
          </p:cNvSpPr>
          <p:nvPr/>
        </p:nvSpPr>
        <p:spPr bwMode="auto">
          <a:xfrm>
            <a:off x="1219200" y="1828800"/>
            <a:ext cx="769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08" name="Line 22"/>
          <p:cNvSpPr>
            <a:spLocks noChangeShapeType="1"/>
          </p:cNvSpPr>
          <p:nvPr/>
        </p:nvSpPr>
        <p:spPr bwMode="auto">
          <a:xfrm>
            <a:off x="4419600" y="1600200"/>
            <a:ext cx="838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50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50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50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350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5" presetClass="emph" presetSubtype="3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350217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35021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35021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7" grpId="0"/>
      <p:bldP spid="350217" grpId="1"/>
      <p:bldP spid="350217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47014E-5FF2-4CAE-9518-D6739C14611A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5843" name="Rectangle 15"/>
          <p:cNvSpPr>
            <a:spLocks noChangeArrowheads="1"/>
          </p:cNvSpPr>
          <p:nvPr/>
        </p:nvSpPr>
        <p:spPr bwMode="auto">
          <a:xfrm>
            <a:off x="1219200" y="1828800"/>
            <a:ext cx="7772400" cy="1371600"/>
          </a:xfrm>
          <a:prstGeom prst="rect">
            <a:avLst/>
          </a:prstGeom>
          <a:solidFill>
            <a:srgbClr val="FF0000">
              <a:alpha val="1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915400" cy="5334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buClr>
                <a:schemeClr val="tx1"/>
              </a:buClr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		   </a:t>
            </a:r>
            <a:r>
              <a:rPr lang="en-US" altLang="en-US"/>
              <a:t>END OF VERB 	     </a:t>
            </a:r>
            <a:r>
              <a:rPr lang="en-US" altLang="en-US" b="1" i="1">
                <a:solidFill>
                  <a:srgbClr val="FF0000"/>
                </a:solidFill>
              </a:rPr>
              <a:t>-ING</a:t>
            </a:r>
            <a:r>
              <a:rPr lang="en-US" altLang="en-US"/>
              <a:t> FORM</a:t>
            </a:r>
          </a:p>
        </p:txBody>
      </p:sp>
      <p:sp>
        <p:nvSpPr>
          <p:cNvPr id="251911" name="Text Box 7"/>
          <p:cNvSpPr txBox="1">
            <a:spLocks noChangeArrowheads="1"/>
          </p:cNvSpPr>
          <p:nvPr/>
        </p:nvSpPr>
        <p:spPr bwMode="auto">
          <a:xfrm>
            <a:off x="1143000" y="2035175"/>
            <a:ext cx="76962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chemeClr val="tx2"/>
                </a:solidFill>
              </a:rPr>
              <a:t> TWO CONSONANTS</a:t>
            </a:r>
            <a:endParaRPr lang="en-US" altLang="en-US" sz="3600" b="1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3200">
                <a:solidFill>
                  <a:schemeClr val="tx2"/>
                </a:solidFill>
              </a:rPr>
              <a:t> 			ADD </a:t>
            </a:r>
            <a:r>
              <a:rPr lang="en-US" altLang="en-US" sz="3200" b="1" i="1">
                <a:solidFill>
                  <a:srgbClr val="FF0000"/>
                </a:solidFill>
              </a:rPr>
              <a:t>-ing</a:t>
            </a:r>
            <a:r>
              <a:rPr lang="en-US" altLang="en-US" sz="3200"/>
              <a:t>; </a:t>
            </a:r>
          </a:p>
          <a:p>
            <a:pPr eaLnBrk="1" hangingPunct="1"/>
            <a:r>
              <a:rPr lang="en-US" altLang="en-US" sz="2400"/>
              <a:t>	</a:t>
            </a:r>
            <a:r>
              <a:rPr lang="en-US" altLang="en-US" sz="2800"/>
              <a:t>DON’T DOUBLE THE CONSONANT</a:t>
            </a:r>
            <a:endParaRPr lang="en-US" altLang="en-US" sz="2800" b="1" i="1">
              <a:solidFill>
                <a:srgbClr val="FF0000"/>
              </a:solidFill>
            </a:endParaRPr>
          </a:p>
        </p:txBody>
      </p:sp>
      <p:sp>
        <p:nvSpPr>
          <p:cNvPr id="35846" name="Text Box 8"/>
          <p:cNvSpPr txBox="1">
            <a:spLocks noChangeArrowheads="1"/>
          </p:cNvSpPr>
          <p:nvPr/>
        </p:nvSpPr>
        <p:spPr bwMode="auto">
          <a:xfrm>
            <a:off x="2705100" y="3886200"/>
            <a:ext cx="1974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400">
                <a:solidFill>
                  <a:schemeClr val="tx2"/>
                </a:solidFill>
              </a:rPr>
              <a:t>bru</a:t>
            </a:r>
            <a:r>
              <a:rPr lang="en-US" altLang="en-US" sz="5400" b="1" i="1">
                <a:solidFill>
                  <a:schemeClr val="tx2"/>
                </a:solidFill>
              </a:rPr>
              <a:t>sh</a:t>
            </a:r>
          </a:p>
        </p:txBody>
      </p:sp>
      <p:sp>
        <p:nvSpPr>
          <p:cNvPr id="251913" name="Rectangle 9"/>
          <p:cNvSpPr>
            <a:spLocks noChangeArrowheads="1"/>
          </p:cNvSpPr>
          <p:nvPr/>
        </p:nvSpPr>
        <p:spPr bwMode="auto">
          <a:xfrm>
            <a:off x="4191000" y="3886200"/>
            <a:ext cx="152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i="1">
                <a:solidFill>
                  <a:schemeClr val="tx2"/>
                </a:solidFill>
              </a:rPr>
              <a:t>  </a:t>
            </a:r>
            <a:r>
              <a:rPr lang="en-US" altLang="en-US" sz="5400" b="1" i="1">
                <a:solidFill>
                  <a:srgbClr val="FF0000"/>
                </a:solidFill>
              </a:rPr>
              <a:t>ing</a:t>
            </a:r>
          </a:p>
        </p:txBody>
      </p:sp>
      <p:sp>
        <p:nvSpPr>
          <p:cNvPr id="35848" name="Text Box 10"/>
          <p:cNvSpPr txBox="1">
            <a:spLocks noChangeArrowheads="1"/>
          </p:cNvSpPr>
          <p:nvPr/>
        </p:nvSpPr>
        <p:spPr bwMode="auto">
          <a:xfrm>
            <a:off x="152400" y="2057400"/>
            <a:ext cx="10636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tx2"/>
                </a:solidFill>
              </a:rPr>
              <a:t>Rule</a:t>
            </a:r>
          </a:p>
          <a:p>
            <a:pPr algn="ctr" eaLnBrk="1" hangingPunct="1"/>
            <a:r>
              <a:rPr lang="en-US" altLang="en-US" sz="3200" b="1">
                <a:solidFill>
                  <a:schemeClr val="tx2"/>
                </a:solidFill>
              </a:rPr>
              <a:t> 4</a:t>
            </a:r>
          </a:p>
        </p:txBody>
      </p:sp>
      <p:sp>
        <p:nvSpPr>
          <p:cNvPr id="35849" name="Text Box 11"/>
          <p:cNvSpPr txBox="1">
            <a:spLocks noChangeArrowheads="1"/>
          </p:cNvSpPr>
          <p:nvPr/>
        </p:nvSpPr>
        <p:spPr bwMode="auto">
          <a:xfrm>
            <a:off x="1219200" y="4191000"/>
            <a:ext cx="16240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tx2"/>
                </a:solidFill>
                <a:latin typeface="Bradley Hand ITC" pitchFamily="66" charset="0"/>
              </a:rPr>
              <a:t>example:</a:t>
            </a:r>
          </a:p>
        </p:txBody>
      </p:sp>
      <p:sp>
        <p:nvSpPr>
          <p:cNvPr id="251916" name="Line 12"/>
          <p:cNvSpPr>
            <a:spLocks noChangeShapeType="1"/>
          </p:cNvSpPr>
          <p:nvPr/>
        </p:nvSpPr>
        <p:spPr bwMode="auto">
          <a:xfrm>
            <a:off x="2438400" y="2514600"/>
            <a:ext cx="14478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51918" name="Line 14"/>
          <p:cNvSpPr>
            <a:spLocks noChangeShapeType="1"/>
          </p:cNvSpPr>
          <p:nvPr/>
        </p:nvSpPr>
        <p:spPr bwMode="auto">
          <a:xfrm>
            <a:off x="2895600" y="2667000"/>
            <a:ext cx="129540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5852" name="Text Box 17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4-2  SPELLING OF </a:t>
            </a:r>
            <a:r>
              <a:rPr lang="en-US" altLang="en-US" sz="2000" i="1">
                <a:solidFill>
                  <a:schemeClr val="bg1"/>
                </a:solidFill>
              </a:rPr>
              <a:t>-ING</a:t>
            </a:r>
          </a:p>
        </p:txBody>
      </p:sp>
      <p:sp>
        <p:nvSpPr>
          <p:cNvPr id="35853" name="Rectangle 19"/>
          <p:cNvSpPr>
            <a:spLocks noChangeArrowheads="1"/>
          </p:cNvSpPr>
          <p:nvPr/>
        </p:nvSpPr>
        <p:spPr bwMode="auto">
          <a:xfrm>
            <a:off x="228600" y="1219200"/>
            <a:ext cx="8683625" cy="528161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54" name="Line 20"/>
          <p:cNvSpPr>
            <a:spLocks noChangeShapeType="1"/>
          </p:cNvSpPr>
          <p:nvPr/>
        </p:nvSpPr>
        <p:spPr bwMode="auto">
          <a:xfrm>
            <a:off x="1219200" y="1828800"/>
            <a:ext cx="769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55" name="Line 21"/>
          <p:cNvSpPr>
            <a:spLocks noChangeShapeType="1"/>
          </p:cNvSpPr>
          <p:nvPr/>
        </p:nvSpPr>
        <p:spPr bwMode="auto">
          <a:xfrm>
            <a:off x="1219200" y="1219200"/>
            <a:ext cx="0" cy="525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56" name="Line 22"/>
          <p:cNvSpPr>
            <a:spLocks noChangeShapeType="1"/>
          </p:cNvSpPr>
          <p:nvPr/>
        </p:nvSpPr>
        <p:spPr bwMode="auto">
          <a:xfrm>
            <a:off x="4419600" y="1600200"/>
            <a:ext cx="838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1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51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" presetClass="emph" presetSubtype="3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13" grpId="0"/>
      <p:bldP spid="251913" grpId="1"/>
      <p:bldP spid="251913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FE93B2-2EA6-448E-B463-6FE4074B58AA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37891" name="Rectangle 14"/>
          <p:cNvSpPr>
            <a:spLocks noChangeArrowheads="1"/>
          </p:cNvSpPr>
          <p:nvPr/>
        </p:nvSpPr>
        <p:spPr bwMode="auto">
          <a:xfrm>
            <a:off x="1219200" y="1828800"/>
            <a:ext cx="7772400" cy="1371600"/>
          </a:xfrm>
          <a:prstGeom prst="rect">
            <a:avLst/>
          </a:prstGeom>
          <a:solidFill>
            <a:srgbClr val="FF0000">
              <a:alpha val="1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915400" cy="5334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buClr>
                <a:schemeClr val="tx1"/>
              </a:buClr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		   </a:t>
            </a:r>
            <a:r>
              <a:rPr lang="en-US" altLang="en-US"/>
              <a:t>END OF VERB 	     </a:t>
            </a:r>
            <a:r>
              <a:rPr lang="en-US" altLang="en-US" b="1" i="1">
                <a:solidFill>
                  <a:srgbClr val="FF0000"/>
                </a:solidFill>
              </a:rPr>
              <a:t>-ING</a:t>
            </a:r>
            <a:r>
              <a:rPr lang="en-US" altLang="en-US"/>
              <a:t> FORM</a:t>
            </a:r>
          </a:p>
        </p:txBody>
      </p:sp>
      <p:sp>
        <p:nvSpPr>
          <p:cNvPr id="252935" name="Text Box 7"/>
          <p:cNvSpPr txBox="1">
            <a:spLocks noChangeArrowheads="1"/>
          </p:cNvSpPr>
          <p:nvPr/>
        </p:nvSpPr>
        <p:spPr bwMode="auto">
          <a:xfrm>
            <a:off x="1143000" y="2035175"/>
            <a:ext cx="77724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chemeClr val="tx2"/>
                </a:solidFill>
              </a:rPr>
              <a:t> TWO CONSONANTS</a:t>
            </a:r>
            <a:endParaRPr lang="en-US" altLang="en-US" sz="3600" b="1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3200">
                <a:solidFill>
                  <a:schemeClr val="tx2"/>
                </a:solidFill>
              </a:rPr>
              <a:t> 			ADD </a:t>
            </a:r>
            <a:r>
              <a:rPr lang="en-US" altLang="en-US" sz="3200" b="1" i="1">
                <a:solidFill>
                  <a:srgbClr val="FF0000"/>
                </a:solidFill>
              </a:rPr>
              <a:t>-ing</a:t>
            </a:r>
            <a:r>
              <a:rPr lang="en-US" altLang="en-US" sz="3200"/>
              <a:t>; </a:t>
            </a:r>
          </a:p>
          <a:p>
            <a:pPr eaLnBrk="1" hangingPunct="1"/>
            <a:r>
              <a:rPr lang="en-US" altLang="en-US" sz="2400"/>
              <a:t>	</a:t>
            </a:r>
            <a:r>
              <a:rPr lang="en-US" altLang="en-US" sz="2800"/>
              <a:t>DON’T DOUBLE THE CONSONANT</a:t>
            </a:r>
            <a:endParaRPr lang="en-US" altLang="en-US" sz="2800" b="1" i="1">
              <a:solidFill>
                <a:srgbClr val="FF0000"/>
              </a:solidFill>
            </a:endParaRPr>
          </a:p>
        </p:txBody>
      </p:sp>
      <p:sp>
        <p:nvSpPr>
          <p:cNvPr id="37894" name="Text Box 8"/>
          <p:cNvSpPr txBox="1">
            <a:spLocks noChangeArrowheads="1"/>
          </p:cNvSpPr>
          <p:nvPr/>
        </p:nvSpPr>
        <p:spPr bwMode="auto">
          <a:xfrm>
            <a:off x="2781300" y="3886200"/>
            <a:ext cx="1746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400">
                <a:solidFill>
                  <a:schemeClr val="tx2"/>
                </a:solidFill>
              </a:rPr>
              <a:t>dri</a:t>
            </a:r>
            <a:r>
              <a:rPr lang="en-US" altLang="en-US" sz="5400" b="1" i="1">
                <a:solidFill>
                  <a:schemeClr val="tx2"/>
                </a:solidFill>
              </a:rPr>
              <a:t>nk</a:t>
            </a:r>
          </a:p>
        </p:txBody>
      </p:sp>
      <p:sp>
        <p:nvSpPr>
          <p:cNvPr id="252937" name="Rectangle 9"/>
          <p:cNvSpPr>
            <a:spLocks noChangeArrowheads="1"/>
          </p:cNvSpPr>
          <p:nvPr/>
        </p:nvSpPr>
        <p:spPr bwMode="auto">
          <a:xfrm>
            <a:off x="4038600" y="3886200"/>
            <a:ext cx="152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i="1">
                <a:solidFill>
                  <a:schemeClr val="tx2"/>
                </a:solidFill>
              </a:rPr>
              <a:t>  </a:t>
            </a:r>
            <a:r>
              <a:rPr lang="en-US" altLang="en-US" sz="5400" b="1" i="1">
                <a:solidFill>
                  <a:srgbClr val="FF0000"/>
                </a:solidFill>
              </a:rPr>
              <a:t>ing</a:t>
            </a:r>
          </a:p>
        </p:txBody>
      </p:sp>
      <p:sp>
        <p:nvSpPr>
          <p:cNvPr id="37896" name="Text Box 11"/>
          <p:cNvSpPr txBox="1">
            <a:spLocks noChangeArrowheads="1"/>
          </p:cNvSpPr>
          <p:nvPr/>
        </p:nvSpPr>
        <p:spPr bwMode="auto">
          <a:xfrm>
            <a:off x="1219200" y="4191000"/>
            <a:ext cx="16240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tx2"/>
                </a:solidFill>
                <a:latin typeface="Bradley Hand ITC" pitchFamily="66" charset="0"/>
              </a:rPr>
              <a:t>example:</a:t>
            </a:r>
          </a:p>
        </p:txBody>
      </p:sp>
      <p:sp>
        <p:nvSpPr>
          <p:cNvPr id="252940" name="Line 12"/>
          <p:cNvSpPr>
            <a:spLocks noChangeShapeType="1"/>
          </p:cNvSpPr>
          <p:nvPr/>
        </p:nvSpPr>
        <p:spPr bwMode="auto">
          <a:xfrm>
            <a:off x="2438400" y="2514600"/>
            <a:ext cx="1676400" cy="152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52941" name="Line 13"/>
          <p:cNvSpPr>
            <a:spLocks noChangeShapeType="1"/>
          </p:cNvSpPr>
          <p:nvPr/>
        </p:nvSpPr>
        <p:spPr bwMode="auto">
          <a:xfrm>
            <a:off x="2209800" y="2514600"/>
            <a:ext cx="160020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7899" name="Text Box 16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4-2  SPELLING OF </a:t>
            </a:r>
            <a:r>
              <a:rPr lang="en-US" altLang="en-US" sz="2000" i="1">
                <a:solidFill>
                  <a:schemeClr val="bg1"/>
                </a:solidFill>
              </a:rPr>
              <a:t>-ING</a:t>
            </a:r>
          </a:p>
        </p:txBody>
      </p:sp>
      <p:sp>
        <p:nvSpPr>
          <p:cNvPr id="37900" name="Rectangle 18"/>
          <p:cNvSpPr>
            <a:spLocks noChangeArrowheads="1"/>
          </p:cNvSpPr>
          <p:nvPr/>
        </p:nvSpPr>
        <p:spPr bwMode="auto">
          <a:xfrm>
            <a:off x="228600" y="1219200"/>
            <a:ext cx="8683625" cy="528161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901" name="Line 19"/>
          <p:cNvSpPr>
            <a:spLocks noChangeShapeType="1"/>
          </p:cNvSpPr>
          <p:nvPr/>
        </p:nvSpPr>
        <p:spPr bwMode="auto">
          <a:xfrm>
            <a:off x="1219200" y="1828800"/>
            <a:ext cx="769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902" name="Line 20"/>
          <p:cNvSpPr>
            <a:spLocks noChangeShapeType="1"/>
          </p:cNvSpPr>
          <p:nvPr/>
        </p:nvSpPr>
        <p:spPr bwMode="auto">
          <a:xfrm>
            <a:off x="1219200" y="1219200"/>
            <a:ext cx="0" cy="525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903" name="Text Box 21"/>
          <p:cNvSpPr txBox="1">
            <a:spLocks noChangeArrowheads="1"/>
          </p:cNvSpPr>
          <p:nvPr/>
        </p:nvSpPr>
        <p:spPr bwMode="auto">
          <a:xfrm>
            <a:off x="152400" y="2057400"/>
            <a:ext cx="10636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tx2"/>
                </a:solidFill>
              </a:rPr>
              <a:t>Rule</a:t>
            </a:r>
          </a:p>
          <a:p>
            <a:pPr algn="ctr" eaLnBrk="1" hangingPunct="1"/>
            <a:r>
              <a:rPr lang="en-US" altLang="en-US" sz="3200" b="1">
                <a:solidFill>
                  <a:schemeClr val="tx2"/>
                </a:solidFill>
              </a:rPr>
              <a:t> 4</a:t>
            </a:r>
          </a:p>
        </p:txBody>
      </p:sp>
      <p:sp>
        <p:nvSpPr>
          <p:cNvPr id="37904" name="Line 23"/>
          <p:cNvSpPr>
            <a:spLocks noChangeShapeType="1"/>
          </p:cNvSpPr>
          <p:nvPr/>
        </p:nvSpPr>
        <p:spPr bwMode="auto">
          <a:xfrm>
            <a:off x="4419600" y="1600200"/>
            <a:ext cx="838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2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52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" presetClass="emph" presetSubtype="3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7" grpId="0"/>
      <p:bldP spid="252937" grpId="1"/>
      <p:bldP spid="252937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E6ECF1-9442-41E7-A136-18D179573F30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39939" name="Rectangle 18"/>
          <p:cNvSpPr>
            <a:spLocks noChangeArrowheads="1"/>
          </p:cNvSpPr>
          <p:nvPr/>
        </p:nvSpPr>
        <p:spPr bwMode="auto">
          <a:xfrm>
            <a:off x="3233738" y="3886200"/>
            <a:ext cx="59102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tx2"/>
                </a:solidFill>
              </a:rPr>
              <a:t>The women _______________.</a:t>
            </a:r>
          </a:p>
        </p:txBody>
      </p:sp>
      <p:sp>
        <p:nvSpPr>
          <p:cNvPr id="254983" name="Text Box 7"/>
          <p:cNvSpPr txBox="1">
            <a:spLocks noChangeArrowheads="1"/>
          </p:cNvSpPr>
          <p:nvPr/>
        </p:nvSpPr>
        <p:spPr bwMode="auto">
          <a:xfrm>
            <a:off x="5486400" y="3886200"/>
            <a:ext cx="34988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chemeClr val="tx2"/>
                </a:solidFill>
              </a:rPr>
              <a:t>are </a:t>
            </a:r>
            <a:r>
              <a:rPr lang="en-US" altLang="en-US" sz="3200"/>
              <a:t>shaking</a:t>
            </a:r>
            <a:r>
              <a:rPr lang="en-US" altLang="en-US" sz="3200">
                <a:solidFill>
                  <a:schemeClr val="tx2"/>
                </a:solidFill>
              </a:rPr>
              <a:t> hands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0" y="2590800"/>
            <a:ext cx="5257800" cy="6096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en-US"/>
              <a:t>What are the women doing? </a:t>
            </a:r>
          </a:p>
        </p:txBody>
      </p:sp>
      <p:sp>
        <p:nvSpPr>
          <p:cNvPr id="254988" name="Text Box 12"/>
          <p:cNvSpPr txBox="1">
            <a:spLocks noChangeArrowheads="1"/>
          </p:cNvSpPr>
          <p:nvPr/>
        </p:nvSpPr>
        <p:spPr bwMode="auto">
          <a:xfrm>
            <a:off x="1066800" y="5486400"/>
            <a:ext cx="7010400" cy="579438"/>
          </a:xfrm>
          <a:prstGeom prst="rect">
            <a:avLst/>
          </a:prstGeom>
          <a:solidFill>
            <a:srgbClr val="99FF33">
              <a:alpha val="59999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99FF33"/>
            </a:extrusionClr>
            <a:contourClr>
              <a:srgbClr val="99FF33"/>
            </a:contourClr>
          </a:sp3d>
        </p:spPr>
        <p:txBody>
          <a:bodyPr>
            <a:spAutoFit/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tx2"/>
                </a:solidFill>
              </a:rPr>
              <a:t>Rule 1</a:t>
            </a:r>
            <a:r>
              <a:rPr lang="en-US" altLang="en-US" sz="3200">
                <a:solidFill>
                  <a:schemeClr val="tx2"/>
                </a:solidFill>
              </a:rPr>
              <a:t>:  Drop the </a:t>
            </a:r>
            <a:r>
              <a:rPr lang="en-US" altLang="en-US" sz="3200" b="1" i="1">
                <a:solidFill>
                  <a:srgbClr val="FF0000"/>
                </a:solidFill>
              </a:rPr>
              <a:t>-e</a:t>
            </a:r>
            <a:r>
              <a:rPr lang="en-US" altLang="en-US" sz="3200">
                <a:solidFill>
                  <a:schemeClr val="tx2"/>
                </a:solidFill>
              </a:rPr>
              <a:t> and add </a:t>
            </a:r>
            <a:r>
              <a:rPr lang="en-US" altLang="en-US" sz="3200" b="1" i="1">
                <a:solidFill>
                  <a:srgbClr val="FF0000"/>
                </a:solidFill>
              </a:rPr>
              <a:t>-ing</a:t>
            </a:r>
          </a:p>
        </p:txBody>
      </p:sp>
      <p:pic>
        <p:nvPicPr>
          <p:cNvPr id="39943" name="Picture 14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2741613" cy="2789238"/>
          </a:xfrm>
          <a:prstGeom prst="rect">
            <a:avLst/>
          </a:prstGeom>
          <a:noFill/>
          <a:ln w="28575" algn="ctr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4" name="Text Box 19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4-2  Let’s Practice</a:t>
            </a:r>
          </a:p>
        </p:txBody>
      </p:sp>
      <p:sp>
        <p:nvSpPr>
          <p:cNvPr id="39945" name="AutoShape 30"/>
          <p:cNvSpPr>
            <a:spLocks noChangeArrowheads="1"/>
          </p:cNvSpPr>
          <p:nvPr/>
        </p:nvSpPr>
        <p:spPr bwMode="auto">
          <a:xfrm>
            <a:off x="5105400" y="1447800"/>
            <a:ext cx="2667000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6" name="Rectangle 31"/>
          <p:cNvSpPr>
            <a:spLocks noChangeArrowheads="1"/>
          </p:cNvSpPr>
          <p:nvPr/>
        </p:nvSpPr>
        <p:spPr bwMode="auto">
          <a:xfrm>
            <a:off x="5180013" y="1524000"/>
            <a:ext cx="26400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/>
              <a:t>shake hands</a:t>
            </a:r>
            <a:endParaRPr lang="en-US" altLang="en-US" sz="3200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54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4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3" grpId="0"/>
      <p:bldP spid="25498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94C8A7-0FCA-49B3-8D95-9EF2D1B1E72C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2438400"/>
            <a:ext cx="4572000" cy="6858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en-US" sz="3600"/>
              <a:t>What is Marta doing?</a:t>
            </a: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sp>
        <p:nvSpPr>
          <p:cNvPr id="257036" name="Text Box 12"/>
          <p:cNvSpPr txBox="1">
            <a:spLocks noChangeArrowheads="1"/>
          </p:cNvSpPr>
          <p:nvPr/>
        </p:nvSpPr>
        <p:spPr bwMode="auto">
          <a:xfrm>
            <a:off x="736600" y="5957888"/>
            <a:ext cx="7646988" cy="519112"/>
          </a:xfrm>
          <a:prstGeom prst="rect">
            <a:avLst/>
          </a:prstGeom>
          <a:solidFill>
            <a:srgbClr val="99FF33">
              <a:alpha val="59999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99FF33"/>
            </a:extrusionClr>
            <a:contourClr>
              <a:srgbClr val="99FF33"/>
            </a:contourClr>
          </a:sp3d>
        </p:spPr>
        <p:txBody>
          <a:bodyPr wrap="none">
            <a:spAutoFit/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chemeClr val="tx2"/>
                </a:solidFill>
              </a:rPr>
              <a:t>Rule 4:</a:t>
            </a:r>
            <a:r>
              <a:rPr lang="en-US" altLang="en-US" sz="2800">
                <a:solidFill>
                  <a:schemeClr val="tx2"/>
                </a:solidFill>
              </a:rPr>
              <a:t>  Add </a:t>
            </a:r>
            <a:r>
              <a:rPr lang="en-US" altLang="en-US" sz="2800" b="1" i="1">
                <a:solidFill>
                  <a:srgbClr val="FF0000"/>
                </a:solidFill>
              </a:rPr>
              <a:t>-ing</a:t>
            </a:r>
            <a:r>
              <a:rPr lang="en-US" altLang="en-US" sz="2800"/>
              <a:t>;</a:t>
            </a:r>
            <a:r>
              <a:rPr lang="en-US" altLang="en-US" sz="2800" b="1">
                <a:solidFill>
                  <a:srgbClr val="FF0000"/>
                </a:solidFill>
              </a:rPr>
              <a:t> </a:t>
            </a:r>
            <a:r>
              <a:rPr lang="en-US" altLang="en-US" sz="2800"/>
              <a:t>do not double the consonant</a:t>
            </a:r>
          </a:p>
        </p:txBody>
      </p:sp>
      <p:pic>
        <p:nvPicPr>
          <p:cNvPr id="41989" name="Picture 14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0200"/>
            <a:ext cx="3582988" cy="3810000"/>
          </a:xfrm>
          <a:prstGeom prst="rect">
            <a:avLst/>
          </a:prstGeom>
          <a:noFill/>
          <a:ln w="28575" algn="ctr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7030" name="Text Box 6"/>
          <p:cNvSpPr txBox="1">
            <a:spLocks noChangeArrowheads="1"/>
          </p:cNvSpPr>
          <p:nvPr/>
        </p:nvSpPr>
        <p:spPr bwMode="auto">
          <a:xfrm>
            <a:off x="1511300" y="3429000"/>
            <a:ext cx="3638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chemeClr val="tx2"/>
                </a:solidFill>
              </a:rPr>
              <a:t>is </a:t>
            </a:r>
            <a:r>
              <a:rPr lang="en-US" altLang="en-US" sz="3600"/>
              <a:t>picking </a:t>
            </a:r>
            <a:r>
              <a:rPr lang="en-US" altLang="en-US" sz="3600">
                <a:solidFill>
                  <a:schemeClr val="tx2"/>
                </a:solidFill>
              </a:rPr>
              <a:t>flowers</a:t>
            </a:r>
          </a:p>
        </p:txBody>
      </p:sp>
      <p:sp>
        <p:nvSpPr>
          <p:cNvPr id="41991" name="Rectangle 18"/>
          <p:cNvSpPr>
            <a:spLocks noChangeArrowheads="1"/>
          </p:cNvSpPr>
          <p:nvPr/>
        </p:nvSpPr>
        <p:spPr bwMode="auto">
          <a:xfrm>
            <a:off x="152400" y="3429000"/>
            <a:ext cx="5162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chemeClr val="tx2"/>
                </a:solidFill>
              </a:rPr>
              <a:t>Marta ______________.</a:t>
            </a:r>
          </a:p>
        </p:txBody>
      </p:sp>
      <p:sp>
        <p:nvSpPr>
          <p:cNvPr id="41992" name="Text Box 19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4-2  Let’s Practice</a:t>
            </a:r>
          </a:p>
        </p:txBody>
      </p:sp>
      <p:sp>
        <p:nvSpPr>
          <p:cNvPr id="41993" name="AutoShape 21"/>
          <p:cNvSpPr>
            <a:spLocks noChangeArrowheads="1"/>
          </p:cNvSpPr>
          <p:nvPr/>
        </p:nvSpPr>
        <p:spPr bwMode="auto">
          <a:xfrm>
            <a:off x="990600" y="1371600"/>
            <a:ext cx="2971800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4" name="Rectangle 22"/>
          <p:cNvSpPr>
            <a:spLocks noChangeArrowheads="1"/>
          </p:cNvSpPr>
          <p:nvPr/>
        </p:nvSpPr>
        <p:spPr bwMode="auto">
          <a:xfrm>
            <a:off x="1092200" y="1371600"/>
            <a:ext cx="2825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/>
              <a:t>pick flowers</a:t>
            </a:r>
            <a:endParaRPr lang="en-US" altLang="en-US" sz="3600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57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7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36" grpId="0" animBg="1"/>
      <p:bldP spid="2570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8"/>
          <p:cNvSpPr txBox="1">
            <a:spLocks noChangeArrowheads="1"/>
          </p:cNvSpPr>
          <p:nvPr/>
        </p:nvSpPr>
        <p:spPr bwMode="auto">
          <a:xfrm>
            <a:off x="7620000" y="5105400"/>
            <a:ext cx="1223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000">
              <a:solidFill>
                <a:schemeClr val="tx2"/>
              </a:solidFill>
            </a:endParaRPr>
          </a:p>
        </p:txBody>
      </p:sp>
      <p:sp>
        <p:nvSpPr>
          <p:cNvPr id="7171" name="Text Box 30"/>
          <p:cNvSpPr txBox="1">
            <a:spLocks noChangeArrowheads="1"/>
          </p:cNvSpPr>
          <p:nvPr/>
        </p:nvSpPr>
        <p:spPr bwMode="auto">
          <a:xfrm>
            <a:off x="0" y="1411288"/>
            <a:ext cx="9144000" cy="547687"/>
          </a:xfrm>
          <a:prstGeom prst="rect">
            <a:avLst/>
          </a:prstGeom>
          <a:solidFill>
            <a:srgbClr val="FFCC99"/>
          </a:solidFill>
          <a:ln w="28575" algn="ctr">
            <a:solidFill>
              <a:srgbClr val="C7313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              </a:t>
            </a:r>
            <a:r>
              <a:rPr lang="en-US" altLang="en-US" sz="2800" b="1"/>
              <a:t>CONTENTS</a:t>
            </a:r>
          </a:p>
        </p:txBody>
      </p:sp>
      <p:sp>
        <p:nvSpPr>
          <p:cNvPr id="7172" name="Text Box 31"/>
          <p:cNvSpPr txBox="1">
            <a:spLocks noChangeArrowheads="1"/>
          </p:cNvSpPr>
          <p:nvPr/>
        </p:nvSpPr>
        <p:spPr bwMode="auto">
          <a:xfrm>
            <a:off x="469900" y="2057400"/>
            <a:ext cx="8204200" cy="417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C7313A"/>
                </a:solidFill>
              </a:rPr>
              <a:t>4-1	</a:t>
            </a:r>
            <a:r>
              <a:rPr lang="en-US" altLang="en-US" sz="2400" i="1">
                <a:solidFill>
                  <a:srgbClr val="C7313A"/>
                </a:solidFill>
                <a:hlinkClick r:id="rId3" action="ppaction://hlinksldjump"/>
              </a:rPr>
              <a:t>Be</a:t>
            </a:r>
            <a:r>
              <a:rPr lang="en-US" altLang="en-US" sz="2400">
                <a:solidFill>
                  <a:srgbClr val="C7313A"/>
                </a:solidFill>
                <a:hlinkClick r:id="rId3" action="ppaction://hlinksldjump"/>
              </a:rPr>
              <a:t> + </a:t>
            </a:r>
            <a:r>
              <a:rPr lang="en-US" altLang="en-US" sz="2400" i="1">
                <a:solidFill>
                  <a:srgbClr val="C7313A"/>
                </a:solidFill>
                <a:hlinkClick r:id="rId3" action="ppaction://hlinksldjump"/>
              </a:rPr>
              <a:t>-ing</a:t>
            </a:r>
            <a:r>
              <a:rPr lang="en-US" altLang="en-US" sz="2400">
                <a:solidFill>
                  <a:srgbClr val="C7313A"/>
                </a:solidFill>
                <a:hlinkClick r:id="rId3" action="ppaction://hlinksldjump"/>
              </a:rPr>
              <a:t>: the Present Progressive</a:t>
            </a:r>
            <a:endParaRPr lang="en-US" altLang="en-US" sz="2400" i="1">
              <a:solidFill>
                <a:srgbClr val="C7313A"/>
              </a:solidFill>
            </a:endParaRPr>
          </a:p>
          <a:p>
            <a:pPr eaLnBrk="1" hangingPunct="1"/>
            <a:r>
              <a:rPr lang="en-US" altLang="en-US" sz="2400">
                <a:solidFill>
                  <a:srgbClr val="C7313A"/>
                </a:solidFill>
              </a:rPr>
              <a:t>4-2	</a:t>
            </a:r>
            <a:r>
              <a:rPr lang="en-US" altLang="en-US" sz="2400">
                <a:solidFill>
                  <a:srgbClr val="C7313A"/>
                </a:solidFill>
                <a:hlinkClick r:id="rId4" action="ppaction://hlinksldjump"/>
              </a:rPr>
              <a:t>Spelling of </a:t>
            </a:r>
            <a:r>
              <a:rPr lang="en-US" altLang="en-US" sz="2400" i="1">
                <a:solidFill>
                  <a:srgbClr val="C7313A"/>
                </a:solidFill>
                <a:hlinkClick r:id="rId4" action="ppaction://hlinksldjump"/>
              </a:rPr>
              <a:t>-ing</a:t>
            </a:r>
            <a:endParaRPr lang="en-US" altLang="en-US" sz="2400" i="1">
              <a:solidFill>
                <a:srgbClr val="C7313A"/>
              </a:solidFill>
            </a:endParaRPr>
          </a:p>
          <a:p>
            <a:pPr eaLnBrk="1" hangingPunct="1"/>
            <a:r>
              <a:rPr lang="en-US" altLang="en-US" sz="2400">
                <a:solidFill>
                  <a:srgbClr val="C7313A"/>
                </a:solidFill>
              </a:rPr>
              <a:t>4-3	</a:t>
            </a:r>
            <a:r>
              <a:rPr lang="en-US" altLang="en-US" sz="2400">
                <a:solidFill>
                  <a:srgbClr val="C7313A"/>
                </a:solidFill>
                <a:hlinkClick r:id="rId5" action="ppaction://hlinksldjump"/>
              </a:rPr>
              <a:t>Present Progressive: Negatives</a:t>
            </a:r>
            <a:endParaRPr lang="en-US" altLang="en-US" sz="2400" i="1">
              <a:solidFill>
                <a:srgbClr val="C7313A"/>
              </a:solidFill>
            </a:endParaRPr>
          </a:p>
          <a:p>
            <a:pPr eaLnBrk="1" hangingPunct="1"/>
            <a:r>
              <a:rPr lang="en-US" altLang="en-US" sz="2400">
                <a:solidFill>
                  <a:srgbClr val="C7313A"/>
                </a:solidFill>
              </a:rPr>
              <a:t>4-4	</a:t>
            </a:r>
            <a:r>
              <a:rPr lang="en-US" altLang="en-US" sz="2400">
                <a:solidFill>
                  <a:srgbClr val="C7313A"/>
                </a:solidFill>
                <a:hlinkClick r:id="rId6" action="ppaction://hlinksldjump"/>
              </a:rPr>
              <a:t>Present Progressive: Questions</a:t>
            </a:r>
            <a:endParaRPr lang="en-US" altLang="en-US" sz="2400" i="1">
              <a:solidFill>
                <a:srgbClr val="C7313A"/>
              </a:solidFill>
            </a:endParaRPr>
          </a:p>
          <a:p>
            <a:pPr eaLnBrk="1" hangingPunct="1"/>
            <a:r>
              <a:rPr lang="en-US" altLang="en-US" sz="2400">
                <a:solidFill>
                  <a:srgbClr val="C7313A"/>
                </a:solidFill>
              </a:rPr>
              <a:t>4-5	</a:t>
            </a:r>
            <a:r>
              <a:rPr lang="en-US" altLang="en-US" sz="2400">
                <a:solidFill>
                  <a:srgbClr val="C7313A"/>
                </a:solidFill>
                <a:hlinkClick r:id="rId7" action="ppaction://hlinksldjump"/>
              </a:rPr>
              <a:t>Simple Present Tense vs. the Present Progressive</a:t>
            </a:r>
            <a:r>
              <a:rPr lang="en-US" altLang="en-US" sz="2400">
                <a:solidFill>
                  <a:srgbClr val="C7313A"/>
                </a:solidFill>
              </a:rPr>
              <a:t> </a:t>
            </a:r>
            <a:endParaRPr lang="en-US" altLang="en-US" sz="2400" i="1">
              <a:solidFill>
                <a:srgbClr val="C7313A"/>
              </a:solidFill>
            </a:endParaRPr>
          </a:p>
          <a:p>
            <a:pPr eaLnBrk="1" hangingPunct="1"/>
            <a:r>
              <a:rPr lang="en-US" altLang="en-US" sz="2400">
                <a:solidFill>
                  <a:srgbClr val="C7313A"/>
                </a:solidFill>
              </a:rPr>
              <a:t>4-6	</a:t>
            </a:r>
            <a:r>
              <a:rPr lang="en-US" altLang="en-US" sz="2400" u="sng">
                <a:solidFill>
                  <a:srgbClr val="C7313A"/>
                </a:solidFill>
                <a:hlinkClick r:id="rId8" action="ppaction://hlinksldjump"/>
              </a:rPr>
              <a:t>Non-Action Verbs Not Used in the Present</a:t>
            </a:r>
            <a:r>
              <a:rPr lang="en-US" altLang="en-US" sz="2400">
                <a:solidFill>
                  <a:srgbClr val="C7313A"/>
                </a:solidFill>
                <a:hlinkClick r:id="rId8" action="ppaction://hlinksldjump"/>
              </a:rPr>
              <a:t>   </a:t>
            </a:r>
          </a:p>
          <a:p>
            <a:pPr eaLnBrk="1" hangingPunct="1"/>
            <a:r>
              <a:rPr lang="en-US" altLang="en-US" sz="2400">
                <a:solidFill>
                  <a:srgbClr val="C7313A"/>
                </a:solidFill>
              </a:rPr>
              <a:t>           </a:t>
            </a:r>
            <a:r>
              <a:rPr lang="en-US" altLang="en-US" sz="2400" u="sng">
                <a:solidFill>
                  <a:srgbClr val="C7313A"/>
                </a:solidFill>
                <a:hlinkClick r:id="rId8" action="ppaction://hlinksldjump"/>
              </a:rPr>
              <a:t>Progressive</a:t>
            </a:r>
            <a:endParaRPr lang="en-US" altLang="en-US" sz="2400" i="1" u="sng">
              <a:solidFill>
                <a:srgbClr val="C7313A"/>
              </a:solidFill>
            </a:endParaRPr>
          </a:p>
          <a:p>
            <a:pPr eaLnBrk="1" hangingPunct="1"/>
            <a:r>
              <a:rPr lang="en-US" altLang="en-US" sz="2400">
                <a:solidFill>
                  <a:srgbClr val="C7313A"/>
                </a:solidFill>
              </a:rPr>
              <a:t>4-7	</a:t>
            </a:r>
            <a:r>
              <a:rPr lang="en-US" altLang="en-US" sz="2400" i="1">
                <a:solidFill>
                  <a:srgbClr val="C7313A"/>
                </a:solidFill>
                <a:hlinkClick r:id="rId9" action="ppaction://hlinksldjump"/>
              </a:rPr>
              <a:t>See, Look At, Watch, Hear</a:t>
            </a:r>
            <a:r>
              <a:rPr lang="en-US" altLang="en-US" sz="2400">
                <a:solidFill>
                  <a:srgbClr val="C7313A"/>
                </a:solidFill>
                <a:hlinkClick r:id="rId9" action="ppaction://hlinksldjump"/>
              </a:rPr>
              <a:t>, and </a:t>
            </a:r>
            <a:r>
              <a:rPr lang="en-US" altLang="en-US" sz="2400" i="1">
                <a:solidFill>
                  <a:srgbClr val="C7313A"/>
                </a:solidFill>
                <a:hlinkClick r:id="rId9" action="ppaction://hlinksldjump"/>
              </a:rPr>
              <a:t>Listen To</a:t>
            </a:r>
            <a:endParaRPr lang="en-US" altLang="en-US" sz="2400" i="1">
              <a:solidFill>
                <a:srgbClr val="C7313A"/>
              </a:solidFill>
            </a:endParaRPr>
          </a:p>
          <a:p>
            <a:pPr eaLnBrk="1" hangingPunct="1"/>
            <a:r>
              <a:rPr lang="en-US" altLang="en-US" sz="2400">
                <a:solidFill>
                  <a:srgbClr val="C7313A"/>
                </a:solidFill>
              </a:rPr>
              <a:t>4-8	</a:t>
            </a:r>
            <a:r>
              <a:rPr lang="en-US" altLang="en-US" sz="2400" i="1" u="sng">
                <a:solidFill>
                  <a:srgbClr val="C7313A"/>
                </a:solidFill>
                <a:hlinkClick r:id="rId10" action="ppaction://hlinksldjump"/>
              </a:rPr>
              <a:t>Think About</a:t>
            </a:r>
            <a:r>
              <a:rPr lang="en-US" altLang="en-US" sz="2400" u="sng">
                <a:solidFill>
                  <a:srgbClr val="C7313A"/>
                </a:solidFill>
                <a:hlinkClick r:id="rId10" action="ppaction://hlinksldjump"/>
              </a:rPr>
              <a:t> and </a:t>
            </a:r>
            <a:r>
              <a:rPr lang="en-US" altLang="en-US" sz="2400" i="1" u="sng">
                <a:solidFill>
                  <a:srgbClr val="C7313A"/>
                </a:solidFill>
                <a:hlinkClick r:id="rId10" action="ppaction://hlinksldjump"/>
              </a:rPr>
              <a:t>Think That</a:t>
            </a:r>
            <a:endParaRPr lang="en-US" altLang="en-US" sz="2400" i="1" u="sng">
              <a:solidFill>
                <a:srgbClr val="C7313A"/>
              </a:solidFill>
            </a:endParaRPr>
          </a:p>
          <a:p>
            <a:pPr eaLnBrk="1" hangingPunct="1"/>
            <a:endParaRPr lang="en-US" altLang="en-US" sz="2400" i="1" u="sng">
              <a:solidFill>
                <a:srgbClr val="C7313A"/>
              </a:solidFill>
            </a:endParaRPr>
          </a:p>
          <a:p>
            <a:pPr eaLnBrk="1" hangingPunct="1"/>
            <a:endParaRPr lang="en-US" altLang="en-US" sz="2800" u="sng">
              <a:solidFill>
                <a:srgbClr val="C7313A"/>
              </a:solidFill>
            </a:endParaRPr>
          </a:p>
        </p:txBody>
      </p:sp>
      <p:pic>
        <p:nvPicPr>
          <p:cNvPr id="7173" name="Picture 34" descr="Chapter_4_ copy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38417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FE6774-6D9D-40EB-8B93-42B741A56901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59076" name="Text Box 4"/>
          <p:cNvSpPr txBox="1">
            <a:spLocks noChangeArrowheads="1"/>
          </p:cNvSpPr>
          <p:nvPr/>
        </p:nvSpPr>
        <p:spPr bwMode="auto">
          <a:xfrm>
            <a:off x="673100" y="3352800"/>
            <a:ext cx="2393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It is raining</a:t>
            </a:r>
          </a:p>
        </p:txBody>
      </p:sp>
      <p:pic>
        <p:nvPicPr>
          <p:cNvPr id="44036" name="Picture 14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0"/>
            <a:ext cx="4953000" cy="3298825"/>
          </a:xfrm>
          <a:prstGeom prst="rect">
            <a:avLst/>
          </a:prstGeom>
          <a:noFill/>
          <a:ln w="28575" algn="ctr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7" name="Text Box 17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4-2  Let’s Practice</a:t>
            </a:r>
          </a:p>
        </p:txBody>
      </p:sp>
      <p:sp>
        <p:nvSpPr>
          <p:cNvPr id="44038" name="Rectangle 20"/>
          <p:cNvSpPr>
            <a:spLocks noChangeArrowheads="1"/>
          </p:cNvSpPr>
          <p:nvPr/>
        </p:nvSpPr>
        <p:spPr bwMode="auto">
          <a:xfrm>
            <a:off x="304800" y="2362200"/>
            <a:ext cx="356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What is it doing?</a:t>
            </a:r>
          </a:p>
        </p:txBody>
      </p:sp>
      <p:sp>
        <p:nvSpPr>
          <p:cNvPr id="259093" name="Text Box 21"/>
          <p:cNvSpPr txBox="1">
            <a:spLocks noChangeArrowheads="1"/>
          </p:cNvSpPr>
          <p:nvPr/>
        </p:nvSpPr>
        <p:spPr bwMode="auto">
          <a:xfrm>
            <a:off x="242888" y="5665788"/>
            <a:ext cx="8655050" cy="579437"/>
          </a:xfrm>
          <a:prstGeom prst="rect">
            <a:avLst/>
          </a:prstGeom>
          <a:solidFill>
            <a:srgbClr val="99FF33">
              <a:alpha val="59999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99FF33"/>
            </a:extrusionClr>
            <a:contourClr>
              <a:srgbClr val="99FF33"/>
            </a:contourClr>
          </a:sp3d>
        </p:spPr>
        <p:txBody>
          <a:bodyPr wrap="none">
            <a:spAutoFit/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tx2"/>
                </a:solidFill>
              </a:rPr>
              <a:t>Rule 3:</a:t>
            </a:r>
            <a:r>
              <a:rPr lang="en-US" altLang="en-US" sz="2800">
                <a:solidFill>
                  <a:schemeClr val="tx2"/>
                </a:solidFill>
              </a:rPr>
              <a:t>  </a:t>
            </a:r>
            <a:r>
              <a:rPr lang="en-US" altLang="en-US" sz="3200">
                <a:solidFill>
                  <a:schemeClr val="tx2"/>
                </a:solidFill>
              </a:rPr>
              <a:t>Add </a:t>
            </a:r>
            <a:r>
              <a:rPr lang="en-US" altLang="en-US" sz="3200" b="1">
                <a:solidFill>
                  <a:srgbClr val="FF0000"/>
                </a:solidFill>
              </a:rPr>
              <a:t>-</a:t>
            </a:r>
            <a:r>
              <a:rPr lang="en-US" altLang="en-US" sz="3200" b="1" i="1">
                <a:solidFill>
                  <a:srgbClr val="FF0000"/>
                </a:solidFill>
              </a:rPr>
              <a:t>ing</a:t>
            </a:r>
            <a:r>
              <a:rPr lang="en-US" altLang="en-US" sz="3200"/>
              <a:t>;</a:t>
            </a:r>
            <a:r>
              <a:rPr lang="en-US" altLang="en-US" sz="3200" b="1">
                <a:solidFill>
                  <a:srgbClr val="FF0000"/>
                </a:solidFill>
              </a:rPr>
              <a:t> </a:t>
            </a:r>
            <a:r>
              <a:rPr lang="en-US" altLang="en-US" sz="3200"/>
              <a:t>do not double the consonant</a:t>
            </a:r>
          </a:p>
        </p:txBody>
      </p:sp>
      <p:sp>
        <p:nvSpPr>
          <p:cNvPr id="44040" name="AutoShape 23"/>
          <p:cNvSpPr>
            <a:spLocks noChangeArrowheads="1"/>
          </p:cNvSpPr>
          <p:nvPr/>
        </p:nvSpPr>
        <p:spPr bwMode="auto">
          <a:xfrm>
            <a:off x="1219200" y="1219200"/>
            <a:ext cx="1524000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41" name="Rectangle 24"/>
          <p:cNvSpPr>
            <a:spLocks noChangeArrowheads="1"/>
          </p:cNvSpPr>
          <p:nvPr/>
        </p:nvSpPr>
        <p:spPr bwMode="auto">
          <a:xfrm>
            <a:off x="1492250" y="1263650"/>
            <a:ext cx="102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/>
              <a:t>rain</a:t>
            </a:r>
            <a:endParaRPr lang="en-US" altLang="en-US" sz="3600" b="1" i="1"/>
          </a:p>
        </p:txBody>
      </p:sp>
      <p:sp>
        <p:nvSpPr>
          <p:cNvPr id="44042" name="Rectangle 28"/>
          <p:cNvSpPr>
            <a:spLocks noChangeArrowheads="1"/>
          </p:cNvSpPr>
          <p:nvPr/>
        </p:nvSpPr>
        <p:spPr bwMode="auto">
          <a:xfrm>
            <a:off x="679450" y="3352800"/>
            <a:ext cx="2597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_________.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5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6" grpId="0"/>
      <p:bldP spid="25909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691869-CB77-4CCC-82F5-C078DC1B9757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381000" y="3733800"/>
            <a:ext cx="487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chemeClr val="tx2"/>
                </a:solidFill>
              </a:rPr>
              <a:t>The girl __________. </a:t>
            </a:r>
          </a:p>
        </p:txBody>
      </p:sp>
      <p:sp>
        <p:nvSpPr>
          <p:cNvPr id="46084" name="Text Box 15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4-2  Let’s Practice</a:t>
            </a:r>
          </a:p>
        </p:txBody>
      </p:sp>
      <p:sp>
        <p:nvSpPr>
          <p:cNvPr id="260113" name="Text Box 17"/>
          <p:cNvSpPr txBox="1">
            <a:spLocks noChangeArrowheads="1"/>
          </p:cNvSpPr>
          <p:nvPr/>
        </p:nvSpPr>
        <p:spPr bwMode="auto">
          <a:xfrm>
            <a:off x="228600" y="5715000"/>
            <a:ext cx="8610600" cy="579438"/>
          </a:xfrm>
          <a:prstGeom prst="rect">
            <a:avLst/>
          </a:prstGeom>
          <a:solidFill>
            <a:srgbClr val="99FF33">
              <a:alpha val="59999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99FF33"/>
            </a:extrusionClr>
            <a:contourClr>
              <a:srgbClr val="99FF33"/>
            </a:contourClr>
          </a:sp3d>
        </p:spPr>
        <p:txBody>
          <a:bodyPr>
            <a:spAutoFit/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tx2"/>
                </a:solidFill>
              </a:rPr>
              <a:t>Rule 2:</a:t>
            </a:r>
            <a:r>
              <a:rPr lang="en-US" altLang="en-US" sz="3200">
                <a:solidFill>
                  <a:schemeClr val="tx2"/>
                </a:solidFill>
              </a:rPr>
              <a:t>  Double the consonant and add </a:t>
            </a:r>
            <a:r>
              <a:rPr lang="en-US" altLang="en-US" sz="3200" b="1">
                <a:solidFill>
                  <a:srgbClr val="FF0000"/>
                </a:solidFill>
              </a:rPr>
              <a:t>-</a:t>
            </a:r>
            <a:r>
              <a:rPr lang="en-US" altLang="en-US" sz="3200" b="1" i="1">
                <a:solidFill>
                  <a:srgbClr val="FF0000"/>
                </a:solidFill>
              </a:rPr>
              <a:t>ing</a:t>
            </a:r>
            <a:endParaRPr lang="en-US" altLang="en-US" sz="3200" i="1"/>
          </a:p>
        </p:txBody>
      </p:sp>
      <p:sp>
        <p:nvSpPr>
          <p:cNvPr id="46086" name="Rectangle 19"/>
          <p:cNvSpPr>
            <a:spLocks noChangeArrowheads="1"/>
          </p:cNvSpPr>
          <p:nvPr/>
        </p:nvSpPr>
        <p:spPr bwMode="auto">
          <a:xfrm>
            <a:off x="381000" y="2819400"/>
            <a:ext cx="483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600"/>
              <a:t>What is the girl doing? </a:t>
            </a:r>
          </a:p>
        </p:txBody>
      </p:sp>
      <p:sp>
        <p:nvSpPr>
          <p:cNvPr id="260119" name="Rectangle 23"/>
          <p:cNvSpPr>
            <a:spLocks noChangeArrowheads="1"/>
          </p:cNvSpPr>
          <p:nvPr/>
        </p:nvSpPr>
        <p:spPr bwMode="auto">
          <a:xfrm>
            <a:off x="2133600" y="3733800"/>
            <a:ext cx="2165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chemeClr val="tx2"/>
                </a:solidFill>
              </a:rPr>
              <a:t>is </a:t>
            </a:r>
            <a:r>
              <a:rPr lang="en-US" altLang="en-US" sz="3600"/>
              <a:t>running</a:t>
            </a:r>
          </a:p>
        </p:txBody>
      </p:sp>
      <p:sp>
        <p:nvSpPr>
          <p:cNvPr id="46088" name="AutoShape 24"/>
          <p:cNvSpPr>
            <a:spLocks noChangeArrowheads="1"/>
          </p:cNvSpPr>
          <p:nvPr/>
        </p:nvSpPr>
        <p:spPr bwMode="auto">
          <a:xfrm>
            <a:off x="1981200" y="1447800"/>
            <a:ext cx="1371600" cy="685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89" name="Rectangle 25"/>
          <p:cNvSpPr>
            <a:spLocks noChangeArrowheads="1"/>
          </p:cNvSpPr>
          <p:nvPr/>
        </p:nvSpPr>
        <p:spPr bwMode="auto">
          <a:xfrm>
            <a:off x="2171700" y="1447800"/>
            <a:ext cx="920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/>
              <a:t>run</a:t>
            </a:r>
          </a:p>
        </p:txBody>
      </p:sp>
      <p:pic>
        <p:nvPicPr>
          <p:cNvPr id="46090" name="Picture 27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8" y="1371600"/>
            <a:ext cx="3000375" cy="3810000"/>
          </a:xfrm>
          <a:prstGeom prst="rect">
            <a:avLst/>
          </a:prstGeom>
          <a:noFill/>
          <a:ln w="28575" algn="ctr">
            <a:solidFill>
              <a:srgbClr val="C7313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60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0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13" grpId="0" animBg="1"/>
      <p:bldP spid="2601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ABC1BA-CF4A-4326-A447-48AFE10B0287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48131" name="Text Box 20"/>
          <p:cNvSpPr txBox="1">
            <a:spLocks noChangeArrowheads="1"/>
          </p:cNvSpPr>
          <p:nvPr/>
        </p:nvSpPr>
        <p:spPr bwMode="auto">
          <a:xfrm>
            <a:off x="4114800" y="3810000"/>
            <a:ext cx="525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chemeClr val="tx2"/>
                </a:solidFill>
              </a:rPr>
              <a:t>She _______________.</a:t>
            </a:r>
          </a:p>
        </p:txBody>
      </p:sp>
      <p:sp>
        <p:nvSpPr>
          <p:cNvPr id="48132" name="Text Box 15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4-2  Let’s Practice</a:t>
            </a:r>
          </a:p>
        </p:txBody>
      </p:sp>
      <p:sp>
        <p:nvSpPr>
          <p:cNvPr id="261141" name="Text Box 21"/>
          <p:cNvSpPr txBox="1">
            <a:spLocks noChangeArrowheads="1"/>
          </p:cNvSpPr>
          <p:nvPr/>
        </p:nvSpPr>
        <p:spPr bwMode="auto">
          <a:xfrm>
            <a:off x="990600" y="5715000"/>
            <a:ext cx="7391400" cy="579438"/>
          </a:xfrm>
          <a:prstGeom prst="rect">
            <a:avLst/>
          </a:prstGeom>
          <a:solidFill>
            <a:srgbClr val="99FF33">
              <a:alpha val="59999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99FF33"/>
            </a:extrusionClr>
            <a:contourClr>
              <a:srgbClr val="99FF33"/>
            </a:contourClr>
          </a:sp3d>
        </p:spPr>
        <p:txBody>
          <a:bodyPr>
            <a:spAutoFit/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tx2"/>
                </a:solidFill>
              </a:rPr>
              <a:t>EXCEPTION to Rule 2:</a:t>
            </a:r>
            <a:r>
              <a:rPr lang="en-US" altLang="en-US" sz="3200">
                <a:solidFill>
                  <a:schemeClr val="tx2"/>
                </a:solidFill>
              </a:rPr>
              <a:t>  don’t double </a:t>
            </a:r>
            <a:r>
              <a:rPr lang="en-US" altLang="en-US" sz="3200" b="1" i="1">
                <a:solidFill>
                  <a:srgbClr val="FF0000"/>
                </a:solidFill>
              </a:rPr>
              <a:t>w</a:t>
            </a:r>
          </a:p>
        </p:txBody>
      </p:sp>
      <p:pic>
        <p:nvPicPr>
          <p:cNvPr id="48134" name="Picture 22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3886200" cy="3290888"/>
          </a:xfrm>
          <a:prstGeom prst="rect">
            <a:avLst/>
          </a:prstGeom>
          <a:noFill/>
          <a:ln w="28575" algn="ctr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5" name="Rectangle 26"/>
          <p:cNvSpPr>
            <a:spLocks noChangeArrowheads="1"/>
          </p:cNvSpPr>
          <p:nvPr/>
        </p:nvSpPr>
        <p:spPr bwMode="auto">
          <a:xfrm>
            <a:off x="4191000" y="2667000"/>
            <a:ext cx="4705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What is the girl doing?</a:t>
            </a:r>
          </a:p>
        </p:txBody>
      </p:sp>
      <p:sp>
        <p:nvSpPr>
          <p:cNvPr id="261148" name="Rectangle 28"/>
          <p:cNvSpPr>
            <a:spLocks noChangeArrowheads="1"/>
          </p:cNvSpPr>
          <p:nvPr/>
        </p:nvSpPr>
        <p:spPr bwMode="auto">
          <a:xfrm>
            <a:off x="5029200" y="3810000"/>
            <a:ext cx="3917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chemeClr val="tx2"/>
                </a:solidFill>
              </a:rPr>
              <a:t>is </a:t>
            </a:r>
            <a:r>
              <a:rPr lang="en-US" altLang="en-US" sz="3600"/>
              <a:t>blowing</a:t>
            </a:r>
            <a:r>
              <a:rPr lang="en-US" altLang="en-US" sz="3600">
                <a:solidFill>
                  <a:srgbClr val="FF0000"/>
                </a:solidFill>
              </a:rPr>
              <a:t> </a:t>
            </a:r>
            <a:r>
              <a:rPr lang="en-US" altLang="en-US" sz="3600"/>
              <a:t>bubbles</a:t>
            </a:r>
            <a:endParaRPr lang="en-US" altLang="en-US" sz="3600">
              <a:solidFill>
                <a:schemeClr val="tx2"/>
              </a:solidFill>
            </a:endParaRPr>
          </a:p>
        </p:txBody>
      </p:sp>
      <p:sp>
        <p:nvSpPr>
          <p:cNvPr id="48137" name="AutoShape 29"/>
          <p:cNvSpPr>
            <a:spLocks noChangeArrowheads="1"/>
          </p:cNvSpPr>
          <p:nvPr/>
        </p:nvSpPr>
        <p:spPr bwMode="auto">
          <a:xfrm>
            <a:off x="5105400" y="1447800"/>
            <a:ext cx="3225800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8" name="Rectangle 30"/>
          <p:cNvSpPr>
            <a:spLocks noChangeArrowheads="1"/>
          </p:cNvSpPr>
          <p:nvPr/>
        </p:nvSpPr>
        <p:spPr bwMode="auto">
          <a:xfrm>
            <a:off x="5105400" y="1492250"/>
            <a:ext cx="3282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/>
              <a:t>blow bubbles</a:t>
            </a:r>
            <a:endParaRPr lang="en-US" altLang="en-US" sz="3600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41" grpId="0" animBg="1"/>
      <p:bldP spid="2611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F86845-873C-4B20-B800-3CFF95D84558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304800" y="2514600"/>
            <a:ext cx="4648200" cy="1555750"/>
          </a:xfrm>
          <a:prstGeom prst="rect">
            <a:avLst/>
          </a:prstGeom>
          <a:solidFill>
            <a:srgbClr val="800080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4000">
                <a:latin typeface="Comic Sans MS" panose="030F0702030302020204" pitchFamily="66" charset="0"/>
              </a:rPr>
              <a:t>He is not studying.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altLang="en-US" sz="4000">
                <a:latin typeface="Comic Sans MS" panose="030F0702030302020204" pitchFamily="66" charset="0"/>
              </a:rPr>
              <a:t>He is yawning.</a:t>
            </a:r>
          </a:p>
        </p:txBody>
      </p:sp>
      <p:pic>
        <p:nvPicPr>
          <p:cNvPr id="50180" name="Picture 7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95400"/>
            <a:ext cx="3397250" cy="5105400"/>
          </a:xfrm>
          <a:prstGeom prst="rect">
            <a:avLst/>
          </a:prstGeom>
          <a:noFill/>
          <a:ln w="38100" algn="ctr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1" name="Text Box 8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4-3  PRESENT PROGRESSIVE: NEGATIVES</a:t>
            </a:r>
            <a:endParaRPr lang="en-US" altLang="en-US" sz="2000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CF0780-A30F-421F-9F2F-4454F48E49B4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51240" name="Text Box 40"/>
          <p:cNvSpPr txBox="1">
            <a:spLocks noChangeArrowheads="1"/>
          </p:cNvSpPr>
          <p:nvPr/>
        </p:nvSpPr>
        <p:spPr bwMode="auto">
          <a:xfrm>
            <a:off x="25400" y="1219200"/>
            <a:ext cx="41735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chemeClr val="tx2"/>
                </a:solidFill>
              </a:rPr>
              <a:t>(a) I </a:t>
            </a:r>
            <a:r>
              <a:rPr lang="en-US" altLang="en-US" sz="3200" b="1" i="1">
                <a:solidFill>
                  <a:schemeClr val="accent2"/>
                </a:solidFill>
              </a:rPr>
              <a:t>am not</a:t>
            </a:r>
            <a:r>
              <a:rPr lang="en-US" altLang="en-US" sz="3200">
                <a:solidFill>
                  <a:schemeClr val="tx2"/>
                </a:solidFill>
              </a:rPr>
              <a:t> studying</a:t>
            </a:r>
            <a:r>
              <a:rPr lang="en-US" altLang="en-US" sz="3200" i="1">
                <a:solidFill>
                  <a:schemeClr val="tx2"/>
                </a:solidFill>
              </a:rPr>
              <a:t>.</a:t>
            </a:r>
            <a:r>
              <a:rPr lang="en-US" altLang="en-US" sz="3200">
                <a:solidFill>
                  <a:schemeClr val="tx2"/>
                </a:solidFill>
              </a:rPr>
              <a:t>  </a:t>
            </a:r>
            <a:endParaRPr lang="en-US" altLang="en-US" sz="2800">
              <a:solidFill>
                <a:schemeClr val="tx2"/>
              </a:solidFill>
            </a:endParaRPr>
          </a:p>
          <a:p>
            <a:pPr algn="ctr" eaLnBrk="1" hangingPunct="1"/>
            <a:r>
              <a:rPr lang="en-US" altLang="en-US" sz="3200">
                <a:solidFill>
                  <a:schemeClr val="tx2"/>
                </a:solidFill>
              </a:rPr>
              <a:t>I am yawning.</a:t>
            </a:r>
          </a:p>
        </p:txBody>
      </p:sp>
      <p:sp>
        <p:nvSpPr>
          <p:cNvPr id="51268" name="Text Box 68"/>
          <p:cNvSpPr txBox="1">
            <a:spLocks noChangeArrowheads="1"/>
          </p:cNvSpPr>
          <p:nvPr/>
        </p:nvSpPr>
        <p:spPr bwMode="auto">
          <a:xfrm>
            <a:off x="3700463" y="1425575"/>
            <a:ext cx="49434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chemeClr val="tx2"/>
                </a:solidFill>
              </a:rPr>
              <a:t>(b) Jada </a:t>
            </a:r>
            <a:r>
              <a:rPr lang="en-US" altLang="en-US" sz="3200" b="1" i="1">
                <a:solidFill>
                  <a:schemeClr val="accent2"/>
                </a:solidFill>
              </a:rPr>
              <a:t>isn’t</a:t>
            </a:r>
            <a:r>
              <a:rPr lang="en-US" altLang="en-US" sz="3200">
                <a:solidFill>
                  <a:schemeClr val="accent2"/>
                </a:solidFill>
              </a:rPr>
              <a:t> </a:t>
            </a:r>
            <a:r>
              <a:rPr lang="en-US" altLang="en-US" sz="3200" i="1">
                <a:solidFill>
                  <a:schemeClr val="tx2"/>
                </a:solidFill>
              </a:rPr>
              <a:t>running.</a:t>
            </a:r>
            <a:r>
              <a:rPr lang="en-US" altLang="en-US" sz="3200">
                <a:solidFill>
                  <a:schemeClr val="tx2"/>
                </a:solidFill>
              </a:rPr>
              <a:t> </a:t>
            </a:r>
          </a:p>
          <a:p>
            <a:pPr algn="ctr" eaLnBrk="1" hangingPunct="1"/>
            <a:r>
              <a:rPr lang="en-US" altLang="en-US" sz="3200">
                <a:solidFill>
                  <a:schemeClr val="tx2"/>
                </a:solidFill>
              </a:rPr>
              <a:t>She’s walking.</a:t>
            </a:r>
          </a:p>
        </p:txBody>
      </p:sp>
      <p:sp>
        <p:nvSpPr>
          <p:cNvPr id="51270" name="Text Box 70"/>
          <p:cNvSpPr txBox="1">
            <a:spLocks noChangeArrowheads="1"/>
          </p:cNvSpPr>
          <p:nvPr/>
        </p:nvSpPr>
        <p:spPr bwMode="auto">
          <a:xfrm>
            <a:off x="4038600" y="2514600"/>
            <a:ext cx="48434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chemeClr val="tx2"/>
                </a:solidFill>
              </a:rPr>
              <a:t>(c) Scott and Katie </a:t>
            </a:r>
            <a:r>
              <a:rPr lang="en-US" altLang="en-US" sz="3200" b="1">
                <a:solidFill>
                  <a:schemeClr val="accent2"/>
                </a:solidFill>
              </a:rPr>
              <a:t>aren’t </a:t>
            </a:r>
            <a:r>
              <a:rPr lang="en-US" altLang="en-US" sz="3200" i="1">
                <a:solidFill>
                  <a:schemeClr val="tx2"/>
                </a:solidFill>
              </a:rPr>
              <a:t>crying</a:t>
            </a:r>
            <a:r>
              <a:rPr lang="en-US" altLang="en-US" sz="3200">
                <a:solidFill>
                  <a:schemeClr val="tx2"/>
                </a:solidFill>
              </a:rPr>
              <a:t>.</a:t>
            </a:r>
          </a:p>
          <a:p>
            <a:pPr algn="ctr" eaLnBrk="1" hangingPunct="1"/>
            <a:r>
              <a:rPr lang="en-US" altLang="en-US" sz="3200">
                <a:solidFill>
                  <a:schemeClr val="tx2"/>
                </a:solidFill>
              </a:rPr>
              <a:t>They’re laughing.</a:t>
            </a:r>
          </a:p>
        </p:txBody>
      </p:sp>
      <p:sp>
        <p:nvSpPr>
          <p:cNvPr id="51245" name="Text Box 45"/>
          <p:cNvSpPr txBox="1">
            <a:spLocks noChangeArrowheads="1"/>
          </p:cNvSpPr>
          <p:nvPr/>
        </p:nvSpPr>
        <p:spPr bwMode="auto">
          <a:xfrm>
            <a:off x="4479925" y="3297238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51258" name="Picture 58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95600"/>
            <a:ext cx="2181225" cy="3276600"/>
          </a:xfrm>
          <a:prstGeom prst="rect">
            <a:avLst/>
          </a:prstGeom>
          <a:noFill/>
          <a:ln w="38100" algn="ctr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2" name="Text Box 59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4-3  PRESENT PROGRESSIVE: NEGATIVES</a:t>
            </a:r>
            <a:endParaRPr lang="en-US" altLang="en-US" sz="2000" i="1">
              <a:solidFill>
                <a:schemeClr val="bg1"/>
              </a:solidFill>
            </a:endParaRPr>
          </a:p>
        </p:txBody>
      </p:sp>
      <p:sp>
        <p:nvSpPr>
          <p:cNvPr id="51264" name="AutoShape 64"/>
          <p:cNvSpPr>
            <a:spLocks noChangeArrowheads="1"/>
          </p:cNvSpPr>
          <p:nvPr/>
        </p:nvSpPr>
        <p:spPr bwMode="auto">
          <a:xfrm>
            <a:off x="3624263" y="4052888"/>
            <a:ext cx="5257800" cy="22098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        </a:t>
            </a:r>
            <a:endParaRPr lang="en-US" altLang="en-US" b="1" i="1"/>
          </a:p>
        </p:txBody>
      </p:sp>
      <p:sp>
        <p:nvSpPr>
          <p:cNvPr id="51265" name="Text Box 65"/>
          <p:cNvSpPr txBox="1">
            <a:spLocks noChangeArrowheads="1"/>
          </p:cNvSpPr>
          <p:nvPr/>
        </p:nvSpPr>
        <p:spPr bwMode="auto">
          <a:xfrm>
            <a:off x="3700463" y="4205288"/>
            <a:ext cx="50292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tx2"/>
                </a:solidFill>
              </a:rPr>
              <a:t>Present progressive </a:t>
            </a:r>
            <a:r>
              <a:rPr lang="en-US" altLang="en-US" sz="2800"/>
              <a:t>negative</a:t>
            </a:r>
            <a:r>
              <a:rPr lang="en-US" altLang="en-US" sz="2800">
                <a:solidFill>
                  <a:schemeClr val="accent2"/>
                </a:solidFill>
              </a:rPr>
              <a:t>:</a:t>
            </a:r>
          </a:p>
          <a:p>
            <a:pPr eaLnBrk="1" hangingPunct="1"/>
            <a:r>
              <a:rPr lang="en-US" altLang="en-US" sz="3200" b="1" i="1">
                <a:solidFill>
                  <a:schemeClr val="accent2"/>
                </a:solidFill>
              </a:rPr>
              <a:t>         am</a:t>
            </a:r>
          </a:p>
          <a:p>
            <a:pPr eaLnBrk="1" hangingPunct="1"/>
            <a:r>
              <a:rPr lang="en-US" altLang="en-US" sz="3200" b="1" i="1">
                <a:solidFill>
                  <a:schemeClr val="accent2"/>
                </a:solidFill>
              </a:rPr>
              <a:t>         is</a:t>
            </a:r>
          </a:p>
          <a:p>
            <a:pPr eaLnBrk="1" hangingPunct="1"/>
            <a:r>
              <a:rPr lang="en-US" altLang="en-US" sz="3200" b="1" i="1">
                <a:solidFill>
                  <a:schemeClr val="accent2"/>
                </a:solidFill>
              </a:rPr>
              <a:t>         are</a:t>
            </a:r>
          </a:p>
          <a:p>
            <a:pPr eaLnBrk="1" hangingPunct="1"/>
            <a:endParaRPr lang="en-US" altLang="en-US" sz="3200">
              <a:solidFill>
                <a:schemeClr val="tx2"/>
              </a:solidFill>
            </a:endParaRPr>
          </a:p>
        </p:txBody>
      </p:sp>
      <p:sp>
        <p:nvSpPr>
          <p:cNvPr id="51266" name="Text Box 66"/>
          <p:cNvSpPr txBox="1">
            <a:spLocks noChangeArrowheads="1"/>
          </p:cNvSpPr>
          <p:nvPr/>
        </p:nvSpPr>
        <p:spPr bwMode="auto">
          <a:xfrm>
            <a:off x="6045200" y="5157788"/>
            <a:ext cx="2371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tx2"/>
                </a:solidFill>
              </a:rPr>
              <a:t>+ </a:t>
            </a:r>
            <a:r>
              <a:rPr lang="en-US" altLang="en-US" sz="3200" b="1" i="1">
                <a:solidFill>
                  <a:schemeClr val="accent2"/>
                </a:solidFill>
              </a:rPr>
              <a:t>not</a:t>
            </a:r>
            <a:r>
              <a:rPr lang="en-US" altLang="en-US" sz="3200" b="1">
                <a:solidFill>
                  <a:schemeClr val="accent2"/>
                </a:solidFill>
              </a:rPr>
              <a:t> </a:t>
            </a:r>
            <a:r>
              <a:rPr lang="en-US" altLang="en-US" sz="3200">
                <a:solidFill>
                  <a:schemeClr val="tx2"/>
                </a:solidFill>
              </a:rPr>
              <a:t>+ </a:t>
            </a:r>
            <a:r>
              <a:rPr lang="en-US" altLang="en-US" sz="3200" b="1" i="1">
                <a:solidFill>
                  <a:schemeClr val="accent2"/>
                </a:solidFill>
              </a:rPr>
              <a:t>-ing</a:t>
            </a:r>
          </a:p>
        </p:txBody>
      </p:sp>
      <p:sp>
        <p:nvSpPr>
          <p:cNvPr id="51267" name="AutoShape 67"/>
          <p:cNvSpPr>
            <a:spLocks/>
          </p:cNvSpPr>
          <p:nvPr/>
        </p:nvSpPr>
        <p:spPr bwMode="auto">
          <a:xfrm>
            <a:off x="5664200" y="4822825"/>
            <a:ext cx="304800" cy="1295400"/>
          </a:xfrm>
          <a:prstGeom prst="rightBrace">
            <a:avLst>
              <a:gd name="adj1" fmla="val 3541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1269" name="Picture 69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2497138" cy="3581400"/>
          </a:xfrm>
          <a:prstGeom prst="rect">
            <a:avLst/>
          </a:prstGeom>
          <a:noFill/>
          <a:ln w="38100" algn="ctr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1" name="Picture 71" descr="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2971800" cy="2489200"/>
          </a:xfrm>
          <a:prstGeom prst="rect">
            <a:avLst/>
          </a:prstGeom>
          <a:noFill/>
          <a:ln w="38100" algn="ctr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51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1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5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5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0" grpId="0"/>
      <p:bldP spid="51268" grpId="0"/>
      <p:bldP spid="51268" grpId="1"/>
      <p:bldP spid="51270" grpId="0"/>
      <p:bldP spid="51245" grpId="0"/>
      <p:bldP spid="51264" grpId="0" animBg="1"/>
      <p:bldP spid="51265" grpId="0"/>
      <p:bldP spid="51266" grpId="0"/>
      <p:bldP spid="5126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1479B4-6C74-47CD-873E-B43E82D0F2F6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54275" name="Rectangle 16"/>
          <p:cNvSpPr>
            <a:spLocks noChangeArrowheads="1"/>
          </p:cNvSpPr>
          <p:nvPr/>
        </p:nvSpPr>
        <p:spPr bwMode="auto">
          <a:xfrm>
            <a:off x="4267200" y="3505200"/>
            <a:ext cx="419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chemeClr val="tx2"/>
                </a:solidFill>
              </a:rPr>
              <a:t> David isn’t walking.</a:t>
            </a:r>
          </a:p>
        </p:txBody>
      </p:sp>
      <p:sp>
        <p:nvSpPr>
          <p:cNvPr id="54276" name="Rectangle 18"/>
          <p:cNvSpPr>
            <a:spLocks noChangeArrowheads="1"/>
          </p:cNvSpPr>
          <p:nvPr/>
        </p:nvSpPr>
        <p:spPr bwMode="auto">
          <a:xfrm>
            <a:off x="4572000" y="4311650"/>
            <a:ext cx="3841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chemeClr val="tx2"/>
                </a:solidFill>
              </a:rPr>
              <a:t>He’s _____a bike.</a:t>
            </a:r>
          </a:p>
        </p:txBody>
      </p:sp>
      <p:sp>
        <p:nvSpPr>
          <p:cNvPr id="54277" name="Text Box 19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4-3  Let’s Practice</a:t>
            </a:r>
          </a:p>
        </p:txBody>
      </p:sp>
      <p:sp>
        <p:nvSpPr>
          <p:cNvPr id="54278" name="AutoShape 22"/>
          <p:cNvSpPr>
            <a:spLocks noChangeArrowheads="1"/>
          </p:cNvSpPr>
          <p:nvPr/>
        </p:nvSpPr>
        <p:spPr bwMode="auto">
          <a:xfrm>
            <a:off x="5334000" y="1752600"/>
            <a:ext cx="2209800" cy="1066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/>
              <a:t>ride </a:t>
            </a:r>
          </a:p>
        </p:txBody>
      </p:sp>
      <p:sp>
        <p:nvSpPr>
          <p:cNvPr id="265241" name="Rectangle 25"/>
          <p:cNvSpPr>
            <a:spLocks noChangeArrowheads="1"/>
          </p:cNvSpPr>
          <p:nvPr/>
        </p:nvSpPr>
        <p:spPr bwMode="auto">
          <a:xfrm>
            <a:off x="5715000" y="4311650"/>
            <a:ext cx="1428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chemeClr val="tx2"/>
                </a:solidFill>
              </a:rPr>
              <a:t>riding </a:t>
            </a:r>
          </a:p>
        </p:txBody>
      </p:sp>
      <p:pic>
        <p:nvPicPr>
          <p:cNvPr id="54280" name="Picture 30" descr="C4S24_551553_man on bi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3708400" cy="27813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5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5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A41F67-5CFF-4C9C-B10D-8F13222270B9}" type="slidenum">
              <a:rPr lang="en-US" altLang="en-US"/>
              <a:pPr/>
              <a:t>26</a:t>
            </a:fld>
            <a:endParaRPr lang="en-US" altLang="en-US"/>
          </a:p>
        </p:txBody>
      </p:sp>
      <p:pic>
        <p:nvPicPr>
          <p:cNvPr id="56323" name="Picture 8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2562225" cy="4572000"/>
          </a:xfrm>
          <a:prstGeom prst="rect">
            <a:avLst/>
          </a:prstGeom>
          <a:noFill/>
          <a:ln w="38100" algn="ctr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4" name="Rectangle 3"/>
          <p:cNvSpPr>
            <a:spLocks noChangeArrowheads="1"/>
          </p:cNvSpPr>
          <p:nvPr/>
        </p:nvSpPr>
        <p:spPr bwMode="auto">
          <a:xfrm>
            <a:off x="4006850" y="3478213"/>
            <a:ext cx="4527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chemeClr val="tx2"/>
                </a:solidFill>
              </a:rPr>
              <a:t>Steven __________. </a:t>
            </a:r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4038600" y="4452938"/>
            <a:ext cx="3384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chemeClr val="tx2"/>
                </a:solidFill>
              </a:rPr>
              <a:t>He’s ________.</a:t>
            </a:r>
          </a:p>
        </p:txBody>
      </p:sp>
      <p:sp>
        <p:nvSpPr>
          <p:cNvPr id="56326" name="Text Box 5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4-3  Let’s Practice</a:t>
            </a:r>
          </a:p>
        </p:txBody>
      </p:sp>
      <p:sp>
        <p:nvSpPr>
          <p:cNvPr id="56327" name="AutoShape 6"/>
          <p:cNvSpPr>
            <a:spLocks noChangeArrowheads="1"/>
          </p:cNvSpPr>
          <p:nvPr/>
        </p:nvSpPr>
        <p:spPr bwMode="auto">
          <a:xfrm>
            <a:off x="5257800" y="1905000"/>
            <a:ext cx="2209800" cy="1143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/>
              <a:t>rest</a:t>
            </a:r>
          </a:p>
          <a:p>
            <a:pPr algn="ctr" eaLnBrk="1" hangingPunct="1"/>
            <a:r>
              <a:rPr lang="en-US" altLang="en-US" sz="3200" b="1"/>
              <a:t>work</a:t>
            </a:r>
          </a:p>
        </p:txBody>
      </p:sp>
      <p:sp>
        <p:nvSpPr>
          <p:cNvPr id="436231" name="Rectangle 7"/>
          <p:cNvSpPr>
            <a:spLocks noChangeArrowheads="1"/>
          </p:cNvSpPr>
          <p:nvPr/>
        </p:nvSpPr>
        <p:spPr bwMode="auto">
          <a:xfrm>
            <a:off x="5257800" y="4495800"/>
            <a:ext cx="175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chemeClr val="tx2"/>
                </a:solidFill>
              </a:rPr>
              <a:t>working</a:t>
            </a:r>
          </a:p>
        </p:txBody>
      </p:sp>
      <p:sp>
        <p:nvSpPr>
          <p:cNvPr id="436234" name="Rectangle 10"/>
          <p:cNvSpPr>
            <a:spLocks noChangeArrowheads="1"/>
          </p:cNvSpPr>
          <p:nvPr/>
        </p:nvSpPr>
        <p:spPr bwMode="auto">
          <a:xfrm>
            <a:off x="5638800" y="3505200"/>
            <a:ext cx="2495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chemeClr val="tx2"/>
                </a:solidFill>
              </a:rPr>
              <a:t>isn’t resting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6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6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6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6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6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6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31" grpId="0"/>
      <p:bldP spid="4362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7FAC04-EB62-44E0-932C-64142A9454D8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58371" name="Rectangle 13"/>
          <p:cNvSpPr>
            <a:spLocks noChangeArrowheads="1"/>
          </p:cNvSpPr>
          <p:nvPr/>
        </p:nvSpPr>
        <p:spPr bwMode="auto">
          <a:xfrm>
            <a:off x="425450" y="2940050"/>
            <a:ext cx="6508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chemeClr val="tx2"/>
                </a:solidFill>
              </a:rPr>
              <a:t>Ms. Taylor _______________. 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381000" y="4038600"/>
            <a:ext cx="3867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chemeClr val="tx2"/>
                </a:solidFill>
              </a:rPr>
              <a:t>She’s _________.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4-3  Let’s Practice</a:t>
            </a:r>
          </a:p>
        </p:txBody>
      </p:sp>
      <p:sp>
        <p:nvSpPr>
          <p:cNvPr id="58374" name="AutoShape 6"/>
          <p:cNvSpPr>
            <a:spLocks noChangeArrowheads="1"/>
          </p:cNvSpPr>
          <p:nvPr/>
        </p:nvSpPr>
        <p:spPr bwMode="auto">
          <a:xfrm>
            <a:off x="3124200" y="1295400"/>
            <a:ext cx="3505200" cy="1371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/>
              <a:t>take a picture</a:t>
            </a:r>
          </a:p>
          <a:p>
            <a:pPr algn="ctr" eaLnBrk="1" hangingPunct="1"/>
            <a:r>
              <a:rPr lang="en-US" altLang="en-US" sz="3200" b="1"/>
              <a:t>eating</a:t>
            </a:r>
          </a:p>
        </p:txBody>
      </p:sp>
      <p:sp>
        <p:nvSpPr>
          <p:cNvPr id="438279" name="Rectangle 7"/>
          <p:cNvSpPr>
            <a:spLocks noChangeArrowheads="1"/>
          </p:cNvSpPr>
          <p:nvPr/>
        </p:nvSpPr>
        <p:spPr bwMode="auto">
          <a:xfrm>
            <a:off x="1739900" y="4038600"/>
            <a:ext cx="2190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chemeClr val="tx2"/>
                </a:solidFill>
              </a:rPr>
              <a:t>not eating</a:t>
            </a:r>
          </a:p>
        </p:txBody>
      </p:sp>
      <p:sp>
        <p:nvSpPr>
          <p:cNvPr id="438280" name="Rectangle 8"/>
          <p:cNvSpPr>
            <a:spLocks noChangeArrowheads="1"/>
          </p:cNvSpPr>
          <p:nvPr/>
        </p:nvSpPr>
        <p:spPr bwMode="auto">
          <a:xfrm>
            <a:off x="2749550" y="2940050"/>
            <a:ext cx="3740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chemeClr val="tx2"/>
                </a:solidFill>
              </a:rPr>
              <a:t>is taking a picture</a:t>
            </a:r>
          </a:p>
        </p:txBody>
      </p:sp>
      <p:pic>
        <p:nvPicPr>
          <p:cNvPr id="58377" name="Picture 9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3886200" cy="2744788"/>
          </a:xfrm>
          <a:prstGeom prst="rect">
            <a:avLst/>
          </a:prstGeom>
          <a:noFill/>
          <a:ln w="28575" algn="ctr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8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8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8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8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8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8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9" grpId="0"/>
      <p:bldP spid="43828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6C803D3-D3BC-4849-AE81-1220A001B5D4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457200" y="2971800"/>
            <a:ext cx="5334000" cy="1143000"/>
          </a:xfrm>
          <a:prstGeom prst="rect">
            <a:avLst/>
          </a:prstGeom>
          <a:solidFill>
            <a:srgbClr val="800080">
              <a:alpha val="1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latin typeface="Comic Sans MS" panose="030F0702030302020204" pitchFamily="66" charset="0"/>
              </a:rPr>
              <a:t>Is Yu Ying walking?</a:t>
            </a:r>
          </a:p>
        </p:txBody>
      </p:sp>
      <p:pic>
        <p:nvPicPr>
          <p:cNvPr id="60420" name="Picture 8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71600"/>
            <a:ext cx="2484438" cy="4714875"/>
          </a:xfrm>
          <a:prstGeom prst="rect">
            <a:avLst/>
          </a:prstGeom>
          <a:noFill/>
          <a:ln w="28575" algn="ctr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1" name="Text Box 10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4-4  PRESENT PROGRESSIVE: QUESTIONS</a:t>
            </a:r>
            <a:endParaRPr lang="en-US" altLang="en-US" sz="2000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EE54F4-9788-43C7-BCFC-5C04B9166CD0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62467" name="Rectangle 23"/>
          <p:cNvSpPr>
            <a:spLocks noChangeArrowheads="1"/>
          </p:cNvSpPr>
          <p:nvPr/>
        </p:nvSpPr>
        <p:spPr bwMode="auto">
          <a:xfrm>
            <a:off x="5715000" y="3429000"/>
            <a:ext cx="3048000" cy="4191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0351" name="Rectangle 15"/>
          <p:cNvSpPr>
            <a:spLocks noChangeArrowheads="1"/>
          </p:cNvSpPr>
          <p:nvPr/>
        </p:nvSpPr>
        <p:spPr bwMode="auto">
          <a:xfrm>
            <a:off x="5867400" y="2971800"/>
            <a:ext cx="24606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800080"/>
                </a:solidFill>
              </a:rPr>
              <a:t> </a:t>
            </a:r>
            <a:r>
              <a:rPr lang="en-US" altLang="en-US" sz="2800"/>
              <a:t>Yes, </a:t>
            </a:r>
            <a:r>
              <a:rPr lang="en-US" altLang="en-US" sz="2800" b="1" i="1"/>
              <a:t>she</a:t>
            </a:r>
            <a:r>
              <a:rPr lang="en-US" altLang="en-US" sz="2800" i="1"/>
              <a:t> </a:t>
            </a:r>
            <a:r>
              <a:rPr lang="en-US" altLang="en-US" sz="2800" b="1" i="1">
                <a:solidFill>
                  <a:srgbClr val="00CC00"/>
                </a:solidFill>
              </a:rPr>
              <a:t>is</a:t>
            </a:r>
            <a:r>
              <a:rPr lang="en-US" altLang="en-US" sz="2800"/>
              <a:t>. </a:t>
            </a:r>
          </a:p>
          <a:p>
            <a:pPr algn="ctr" eaLnBrk="1" hangingPunct="1"/>
            <a:r>
              <a:rPr lang="en-US" altLang="en-US" sz="2800"/>
              <a:t>She’s walking.</a:t>
            </a:r>
          </a:p>
        </p:txBody>
      </p:sp>
      <p:sp>
        <p:nvSpPr>
          <p:cNvPr id="62469" name="Text Box 25"/>
          <p:cNvSpPr txBox="1">
            <a:spLocks noChangeArrowheads="1"/>
          </p:cNvSpPr>
          <p:nvPr/>
        </p:nvSpPr>
        <p:spPr bwMode="auto">
          <a:xfrm>
            <a:off x="6350" y="2133600"/>
            <a:ext cx="5018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6600"/>
                </a:solidFill>
              </a:rPr>
              <a:t>         </a:t>
            </a:r>
            <a:r>
              <a:rPr lang="en-US" altLang="en-US" sz="2800" i="1">
                <a:solidFill>
                  <a:srgbClr val="009900"/>
                </a:solidFill>
              </a:rPr>
              <a:t>BE</a:t>
            </a:r>
            <a:r>
              <a:rPr lang="en-US" altLang="en-US" sz="2800">
                <a:solidFill>
                  <a:schemeClr val="tx2"/>
                </a:solidFill>
              </a:rPr>
              <a:t>  +  </a:t>
            </a:r>
            <a:r>
              <a:rPr lang="en-US" altLang="en-US" sz="2800"/>
              <a:t>SUBJECT</a:t>
            </a:r>
            <a:r>
              <a:rPr lang="en-US" altLang="en-US" sz="2800">
                <a:solidFill>
                  <a:schemeClr val="tx2"/>
                </a:solidFill>
              </a:rPr>
              <a:t>  + </a:t>
            </a:r>
            <a:r>
              <a:rPr lang="en-US" altLang="en-US" sz="2800" i="1">
                <a:solidFill>
                  <a:srgbClr val="FF0066"/>
                </a:solidFill>
              </a:rPr>
              <a:t>-ING</a:t>
            </a:r>
          </a:p>
        </p:txBody>
      </p:sp>
      <p:sp>
        <p:nvSpPr>
          <p:cNvPr id="62470" name="Rectangle 22"/>
          <p:cNvSpPr>
            <a:spLocks noChangeArrowheads="1"/>
          </p:cNvSpPr>
          <p:nvPr/>
        </p:nvSpPr>
        <p:spPr bwMode="auto">
          <a:xfrm>
            <a:off x="6096000" y="1638300"/>
            <a:ext cx="2362200" cy="3429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471" name="Text Box 5"/>
          <p:cNvSpPr txBox="1">
            <a:spLocks noChangeArrowheads="1"/>
          </p:cNvSpPr>
          <p:nvPr/>
        </p:nvSpPr>
        <p:spPr bwMode="auto">
          <a:xfrm>
            <a:off x="180975" y="2667000"/>
            <a:ext cx="6094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(a)</a:t>
            </a:r>
            <a:r>
              <a:rPr lang="en-US" altLang="en-US" sz="2800" b="1">
                <a:solidFill>
                  <a:srgbClr val="800080"/>
                </a:solidFill>
              </a:rPr>
              <a:t>  </a:t>
            </a:r>
            <a:r>
              <a:rPr lang="en-US" altLang="en-US" sz="2800" b="1" i="1">
                <a:solidFill>
                  <a:srgbClr val="009900"/>
                </a:solidFill>
              </a:rPr>
              <a:t>Is</a:t>
            </a:r>
            <a:r>
              <a:rPr lang="en-US" altLang="en-US" sz="2800" b="1" i="1">
                <a:solidFill>
                  <a:srgbClr val="006600"/>
                </a:solidFill>
              </a:rPr>
              <a:t> </a:t>
            </a:r>
            <a:r>
              <a:rPr lang="en-US" altLang="en-US" sz="2800" b="1" i="1">
                <a:solidFill>
                  <a:schemeClr val="tx2"/>
                </a:solidFill>
              </a:rPr>
              <a:t>        </a:t>
            </a:r>
            <a:r>
              <a:rPr lang="en-US" altLang="en-US" sz="2800"/>
              <a:t>Yu Ying</a:t>
            </a:r>
            <a:r>
              <a:rPr lang="en-US" altLang="en-US" sz="2800" b="1" i="1">
                <a:solidFill>
                  <a:schemeClr val="tx2"/>
                </a:solidFill>
              </a:rPr>
              <a:t>     </a:t>
            </a:r>
            <a:r>
              <a:rPr lang="en-US" altLang="en-US" sz="2800" b="1" i="1">
                <a:solidFill>
                  <a:srgbClr val="FF0066"/>
                </a:solidFill>
              </a:rPr>
              <a:t>walking</a:t>
            </a:r>
            <a:r>
              <a:rPr lang="en-US" altLang="en-US" sz="2800" i="1">
                <a:solidFill>
                  <a:schemeClr val="tx2"/>
                </a:solidFill>
              </a:rPr>
              <a:t>?</a:t>
            </a:r>
            <a:r>
              <a:rPr lang="en-US" altLang="en-US" sz="2000" b="1">
                <a:solidFill>
                  <a:srgbClr val="009900"/>
                </a:solidFill>
              </a:rPr>
              <a:t>           </a:t>
            </a:r>
            <a:r>
              <a:rPr lang="en-US" altLang="en-US" sz="2400" b="1">
                <a:solidFill>
                  <a:srgbClr val="800080"/>
                </a:solidFill>
              </a:rPr>
              <a:t> </a:t>
            </a:r>
            <a:endParaRPr lang="en-US" altLang="en-US" sz="2400" b="1" i="1">
              <a:solidFill>
                <a:srgbClr val="006600"/>
              </a:solidFill>
            </a:endParaRPr>
          </a:p>
        </p:txBody>
      </p:sp>
      <p:sp>
        <p:nvSpPr>
          <p:cNvPr id="62472" name="Text Box 6"/>
          <p:cNvSpPr txBox="1">
            <a:spLocks noChangeArrowheads="1"/>
          </p:cNvSpPr>
          <p:nvPr/>
        </p:nvSpPr>
        <p:spPr bwMode="auto">
          <a:xfrm>
            <a:off x="974725" y="1773238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62473" name="Text Box 7"/>
          <p:cNvSpPr txBox="1">
            <a:spLocks noChangeArrowheads="1"/>
          </p:cNvSpPr>
          <p:nvPr/>
        </p:nvSpPr>
        <p:spPr bwMode="auto">
          <a:xfrm>
            <a:off x="1676400" y="1462088"/>
            <a:ext cx="20399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chemeClr val="tx2"/>
                </a:solidFill>
              </a:rPr>
              <a:t>QUESTION</a:t>
            </a:r>
          </a:p>
        </p:txBody>
      </p:sp>
      <p:sp>
        <p:nvSpPr>
          <p:cNvPr id="62474" name="Text Box 8"/>
          <p:cNvSpPr txBox="1">
            <a:spLocks noChangeArrowheads="1"/>
          </p:cNvSpPr>
          <p:nvPr/>
        </p:nvSpPr>
        <p:spPr bwMode="auto">
          <a:xfrm>
            <a:off x="6096000" y="1219200"/>
            <a:ext cx="22621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2000">
                <a:solidFill>
                  <a:schemeClr val="tx2"/>
                </a:solidFill>
              </a:rPr>
              <a:t>SHORT ANSWER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altLang="en-US" sz="2000">
                <a:solidFill>
                  <a:schemeClr val="tx2"/>
                </a:solidFill>
              </a:rPr>
              <a:t>  LONG ANSWER</a:t>
            </a:r>
          </a:p>
        </p:txBody>
      </p:sp>
      <p:pic>
        <p:nvPicPr>
          <p:cNvPr id="270352" name="Picture 16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8" y="3276600"/>
            <a:ext cx="1350962" cy="2819400"/>
          </a:xfrm>
          <a:prstGeom prst="rect">
            <a:avLst/>
          </a:prstGeom>
          <a:noFill/>
          <a:ln w="38100" algn="ctr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6" name="Text Box 18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4-4  PRESENT PROGRESSIVE: QUESTIONS</a:t>
            </a:r>
            <a:endParaRPr lang="en-US" altLang="en-US" sz="2000" i="1">
              <a:solidFill>
                <a:schemeClr val="bg1"/>
              </a:solidFill>
            </a:endParaRPr>
          </a:p>
        </p:txBody>
      </p:sp>
      <p:sp>
        <p:nvSpPr>
          <p:cNvPr id="62477" name="Rectangle 19"/>
          <p:cNvSpPr>
            <a:spLocks noChangeArrowheads="1"/>
          </p:cNvSpPr>
          <p:nvPr/>
        </p:nvSpPr>
        <p:spPr bwMode="auto">
          <a:xfrm>
            <a:off x="228600" y="1219200"/>
            <a:ext cx="8683625" cy="528161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478" name="Line 24"/>
          <p:cNvSpPr>
            <a:spLocks noChangeShapeType="1"/>
          </p:cNvSpPr>
          <p:nvPr/>
        </p:nvSpPr>
        <p:spPr bwMode="auto">
          <a:xfrm>
            <a:off x="228600" y="1981200"/>
            <a:ext cx="868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0362" name="Text Box 26"/>
          <p:cNvSpPr txBox="1">
            <a:spLocks noChangeArrowheads="1"/>
          </p:cNvSpPr>
          <p:nvPr/>
        </p:nvSpPr>
        <p:spPr bwMode="auto">
          <a:xfrm>
            <a:off x="195263" y="3519488"/>
            <a:ext cx="6110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(b)</a:t>
            </a:r>
            <a:r>
              <a:rPr lang="en-US" altLang="en-US" sz="2800" b="1">
                <a:solidFill>
                  <a:srgbClr val="800080"/>
                </a:solidFill>
              </a:rPr>
              <a:t>  </a:t>
            </a:r>
            <a:r>
              <a:rPr lang="en-US" altLang="en-US" sz="2800" b="1" i="1">
                <a:solidFill>
                  <a:srgbClr val="009900"/>
                </a:solidFill>
              </a:rPr>
              <a:t>Are  </a:t>
            </a:r>
            <a:r>
              <a:rPr lang="en-US" altLang="en-US" sz="2800" b="1" i="1">
                <a:solidFill>
                  <a:schemeClr val="tx2"/>
                </a:solidFill>
              </a:rPr>
              <a:t>      </a:t>
            </a:r>
            <a:r>
              <a:rPr lang="en-US" altLang="en-US" sz="2800"/>
              <a:t>they</a:t>
            </a:r>
            <a:r>
              <a:rPr lang="en-US" altLang="en-US" sz="2800" b="1" i="1">
                <a:solidFill>
                  <a:schemeClr val="tx2"/>
                </a:solidFill>
              </a:rPr>
              <a:t>        </a:t>
            </a:r>
            <a:r>
              <a:rPr lang="en-US" altLang="en-US" sz="2800" b="1" i="1">
                <a:solidFill>
                  <a:srgbClr val="FF0066"/>
                </a:solidFill>
              </a:rPr>
              <a:t>studying</a:t>
            </a:r>
            <a:r>
              <a:rPr lang="en-US" altLang="en-US" sz="2800" i="1">
                <a:solidFill>
                  <a:schemeClr val="tx2"/>
                </a:solidFill>
              </a:rPr>
              <a:t>?</a:t>
            </a:r>
            <a:r>
              <a:rPr lang="en-US" altLang="en-US" sz="2000" b="1">
                <a:solidFill>
                  <a:srgbClr val="009900"/>
                </a:solidFill>
              </a:rPr>
              <a:t>           </a:t>
            </a:r>
            <a:endParaRPr lang="en-US" altLang="en-US" sz="2400" b="1" i="1">
              <a:solidFill>
                <a:srgbClr val="006600"/>
              </a:solidFill>
            </a:endParaRPr>
          </a:p>
        </p:txBody>
      </p:sp>
      <p:pic>
        <p:nvPicPr>
          <p:cNvPr id="270363" name="Picture 27" descr="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24325"/>
            <a:ext cx="3810000" cy="2108200"/>
          </a:xfrm>
          <a:prstGeom prst="rect">
            <a:avLst/>
          </a:prstGeom>
          <a:noFill/>
          <a:ln w="28575" algn="ctr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364" name="Rectangle 28"/>
          <p:cNvSpPr>
            <a:spLocks noChangeArrowheads="1"/>
          </p:cNvSpPr>
          <p:nvPr/>
        </p:nvSpPr>
        <p:spPr bwMode="auto">
          <a:xfrm>
            <a:off x="5715000" y="2971800"/>
            <a:ext cx="31146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800080"/>
                </a:solidFill>
              </a:rPr>
              <a:t> </a:t>
            </a:r>
            <a:r>
              <a:rPr lang="en-US" altLang="en-US" sz="2800"/>
              <a:t>Yes, </a:t>
            </a:r>
            <a:r>
              <a:rPr lang="en-US" altLang="en-US" sz="2800" b="1" i="1"/>
              <a:t>they</a:t>
            </a:r>
            <a:r>
              <a:rPr lang="en-US" altLang="en-US" sz="2800" i="1"/>
              <a:t> </a:t>
            </a:r>
            <a:r>
              <a:rPr lang="en-US" altLang="en-US" sz="2800" b="1" i="1">
                <a:solidFill>
                  <a:srgbClr val="009900"/>
                </a:solidFill>
              </a:rPr>
              <a:t>are</a:t>
            </a:r>
            <a:r>
              <a:rPr lang="en-US" altLang="en-US" sz="2800"/>
              <a:t>. </a:t>
            </a:r>
          </a:p>
          <a:p>
            <a:pPr algn="ctr" eaLnBrk="1" hangingPunct="1"/>
            <a:r>
              <a:rPr lang="en-US" altLang="en-US" sz="2800"/>
              <a:t>They are studying.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51" grpId="0"/>
      <p:bldP spid="270362" grpId="0"/>
      <p:bldP spid="2703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9E5A130-461D-43D2-B8B3-873220990C32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533400" y="2286000"/>
            <a:ext cx="4913313" cy="1311275"/>
          </a:xfrm>
          <a:prstGeom prst="rect">
            <a:avLst/>
          </a:prstGeom>
          <a:solidFill>
            <a:srgbClr val="800080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latin typeface="Comic Sans MS" panose="030F0702030302020204" pitchFamily="66" charset="0"/>
              </a:rPr>
              <a:t>I am working in the </a:t>
            </a:r>
          </a:p>
          <a:p>
            <a:pPr eaLnBrk="1" hangingPunct="1"/>
            <a:r>
              <a:rPr lang="en-US" altLang="en-US" sz="4000">
                <a:latin typeface="Comic Sans MS" panose="030F0702030302020204" pitchFamily="66" charset="0"/>
              </a:rPr>
              <a:t>library right now.</a:t>
            </a:r>
          </a:p>
        </p:txBody>
      </p:sp>
      <p:pic>
        <p:nvPicPr>
          <p:cNvPr id="9220" name="Picture 10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0"/>
            <a:ext cx="3119438" cy="4648200"/>
          </a:xfrm>
          <a:prstGeom prst="rect">
            <a:avLst/>
          </a:prstGeom>
          <a:noFill/>
          <a:ln w="28575" algn="ctr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11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4-1  </a:t>
            </a:r>
            <a:r>
              <a:rPr lang="en-US" altLang="en-US" sz="2000" i="1">
                <a:solidFill>
                  <a:schemeClr val="bg1"/>
                </a:solidFill>
              </a:rPr>
              <a:t>BE</a:t>
            </a:r>
            <a:r>
              <a:rPr lang="en-US" altLang="en-US" sz="2000">
                <a:solidFill>
                  <a:schemeClr val="bg1"/>
                </a:solidFill>
              </a:rPr>
              <a:t> + -</a:t>
            </a:r>
            <a:r>
              <a:rPr lang="en-US" altLang="en-US" sz="2000" i="1">
                <a:solidFill>
                  <a:schemeClr val="bg1"/>
                </a:solidFill>
              </a:rPr>
              <a:t>ING</a:t>
            </a:r>
            <a:r>
              <a:rPr lang="en-US" altLang="en-US" sz="2000">
                <a:solidFill>
                  <a:schemeClr val="bg1"/>
                </a:solidFill>
              </a:rPr>
              <a:t>: THE PRESENT PROGRESSIVE</a:t>
            </a:r>
            <a:endParaRPr lang="en-US" altLang="en-US" sz="2000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E82DC3-D132-49A2-9C5F-F7CD556249D3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64515" name="Rectangle 2"/>
          <p:cNvSpPr>
            <a:spLocks noChangeArrowheads="1"/>
          </p:cNvSpPr>
          <p:nvPr/>
        </p:nvSpPr>
        <p:spPr bwMode="auto">
          <a:xfrm>
            <a:off x="4572000" y="4267200"/>
            <a:ext cx="4267200" cy="10668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341" name="Rectangle 21"/>
          <p:cNvSpPr>
            <a:spLocks noChangeArrowheads="1"/>
          </p:cNvSpPr>
          <p:nvPr/>
        </p:nvSpPr>
        <p:spPr bwMode="auto">
          <a:xfrm>
            <a:off x="4648200" y="3429000"/>
            <a:ext cx="4648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800080"/>
                </a:solidFill>
              </a:rPr>
              <a:t>                   </a:t>
            </a:r>
            <a:r>
              <a:rPr lang="en-US" altLang="en-US" sz="2800" b="1" i="1"/>
              <a:t>The car.</a:t>
            </a:r>
            <a:r>
              <a:rPr lang="en-US" altLang="en-US" sz="2800"/>
              <a:t> </a:t>
            </a:r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They are washing the car.</a:t>
            </a:r>
          </a:p>
        </p:txBody>
      </p:sp>
      <p:sp>
        <p:nvSpPr>
          <p:cNvPr id="440339" name="Rectangle 19"/>
          <p:cNvSpPr>
            <a:spLocks noChangeArrowheads="1"/>
          </p:cNvSpPr>
          <p:nvPr/>
        </p:nvSpPr>
        <p:spPr bwMode="auto">
          <a:xfrm>
            <a:off x="5105400" y="3429000"/>
            <a:ext cx="32940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800080"/>
                </a:solidFill>
              </a:rPr>
              <a:t> </a:t>
            </a:r>
            <a:r>
              <a:rPr lang="en-US" altLang="en-US" sz="2800" b="1" i="1"/>
              <a:t>In the classroom.</a:t>
            </a:r>
            <a:r>
              <a:rPr lang="en-US" altLang="en-US" sz="2800"/>
              <a:t> 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They are studying</a:t>
            </a:r>
          </a:p>
          <a:p>
            <a:pPr eaLnBrk="1" hangingPunct="1"/>
            <a:r>
              <a:rPr lang="en-US" altLang="en-US" sz="2800"/>
              <a:t> in the classroom.</a:t>
            </a:r>
          </a:p>
        </p:txBody>
      </p:sp>
      <p:sp>
        <p:nvSpPr>
          <p:cNvPr id="440342" name="Text Box 22"/>
          <p:cNvSpPr txBox="1">
            <a:spLocks noChangeArrowheads="1"/>
          </p:cNvSpPr>
          <p:nvPr/>
        </p:nvSpPr>
        <p:spPr bwMode="auto">
          <a:xfrm>
            <a:off x="293688" y="2863850"/>
            <a:ext cx="67484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(d)</a:t>
            </a:r>
            <a:r>
              <a:rPr lang="en-US" altLang="en-US" sz="2800" b="1">
                <a:solidFill>
                  <a:srgbClr val="800080"/>
                </a:solidFill>
              </a:rPr>
              <a:t> </a:t>
            </a:r>
            <a:r>
              <a:rPr lang="en-US" altLang="en-US" sz="2800" b="1">
                <a:solidFill>
                  <a:srgbClr val="FF0000"/>
                </a:solidFill>
              </a:rPr>
              <a:t>What   </a:t>
            </a:r>
            <a:r>
              <a:rPr lang="en-US" altLang="en-US" sz="2800" b="1">
                <a:solidFill>
                  <a:srgbClr val="800080"/>
                </a:solidFill>
              </a:rPr>
              <a:t>  </a:t>
            </a:r>
            <a:r>
              <a:rPr lang="en-US" altLang="en-US" sz="2800" b="1" i="1">
                <a:solidFill>
                  <a:srgbClr val="006600"/>
                </a:solidFill>
              </a:rPr>
              <a:t>are </a:t>
            </a:r>
            <a:r>
              <a:rPr lang="en-US" altLang="en-US" sz="2800" b="1" i="1">
                <a:solidFill>
                  <a:schemeClr val="tx2"/>
                </a:solidFill>
              </a:rPr>
              <a:t>   </a:t>
            </a:r>
            <a:r>
              <a:rPr lang="en-US" altLang="en-US" sz="2800"/>
              <a:t>they  </a:t>
            </a:r>
            <a:r>
              <a:rPr lang="en-US" altLang="en-US" sz="2800" b="1" i="1">
                <a:solidFill>
                  <a:schemeClr val="tx2"/>
                </a:solidFill>
              </a:rPr>
              <a:t>    </a:t>
            </a:r>
            <a:r>
              <a:rPr lang="en-US" altLang="en-US" sz="2800" b="1" i="1">
                <a:solidFill>
                  <a:srgbClr val="FF0066"/>
                </a:solidFill>
              </a:rPr>
              <a:t>washing</a:t>
            </a:r>
            <a:r>
              <a:rPr lang="en-US" altLang="en-US" sz="2800" i="1">
                <a:solidFill>
                  <a:schemeClr val="tx2"/>
                </a:solidFill>
              </a:rPr>
              <a:t>?</a:t>
            </a:r>
            <a:r>
              <a:rPr lang="en-US" altLang="en-US" sz="2000" b="1">
                <a:solidFill>
                  <a:srgbClr val="009900"/>
                </a:solidFill>
              </a:rPr>
              <a:t>           </a:t>
            </a:r>
            <a:r>
              <a:rPr lang="en-US" altLang="en-US" sz="2400" b="1">
                <a:solidFill>
                  <a:srgbClr val="800080"/>
                </a:solidFill>
              </a:rPr>
              <a:t> </a:t>
            </a:r>
            <a:endParaRPr lang="en-US" altLang="en-US" sz="2400" b="1" i="1">
              <a:solidFill>
                <a:srgbClr val="006600"/>
              </a:solidFill>
            </a:endParaRPr>
          </a:p>
        </p:txBody>
      </p:sp>
      <p:sp>
        <p:nvSpPr>
          <p:cNvPr id="440343" name="Text Box 23"/>
          <p:cNvSpPr txBox="1">
            <a:spLocks noChangeArrowheads="1"/>
          </p:cNvSpPr>
          <p:nvPr/>
        </p:nvSpPr>
        <p:spPr bwMode="auto">
          <a:xfrm>
            <a:off x="452438" y="3124200"/>
            <a:ext cx="778192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(e)</a:t>
            </a:r>
            <a:r>
              <a:rPr lang="en-US" altLang="en-US" sz="2800" b="1">
                <a:solidFill>
                  <a:srgbClr val="800080"/>
                </a:solidFill>
              </a:rPr>
              <a:t>  </a:t>
            </a:r>
            <a:r>
              <a:rPr lang="en-US" altLang="en-US" sz="2800" b="1">
                <a:solidFill>
                  <a:srgbClr val="FF0000"/>
                </a:solidFill>
              </a:rPr>
              <a:t>Why</a:t>
            </a:r>
            <a:r>
              <a:rPr lang="en-US" altLang="en-US" sz="2800" b="1">
                <a:solidFill>
                  <a:srgbClr val="800080"/>
                </a:solidFill>
              </a:rPr>
              <a:t>	  </a:t>
            </a:r>
            <a:r>
              <a:rPr lang="en-US" altLang="en-US" sz="2800" b="1" i="1">
                <a:solidFill>
                  <a:srgbClr val="006600"/>
                </a:solidFill>
              </a:rPr>
              <a:t>are </a:t>
            </a:r>
            <a:r>
              <a:rPr lang="en-US" altLang="en-US" sz="2800" b="1" i="1">
                <a:solidFill>
                  <a:schemeClr val="tx2"/>
                </a:solidFill>
              </a:rPr>
              <a:t>    </a:t>
            </a:r>
            <a:r>
              <a:rPr lang="en-US" altLang="en-US" sz="2800"/>
              <a:t>they </a:t>
            </a:r>
            <a:r>
              <a:rPr lang="en-US" altLang="en-US" sz="2800" b="1" i="1">
                <a:solidFill>
                  <a:schemeClr val="tx2"/>
                </a:solidFill>
              </a:rPr>
              <a:t>  </a:t>
            </a:r>
            <a:r>
              <a:rPr lang="en-US" altLang="en-US" sz="2800" b="1" i="1">
                <a:solidFill>
                  <a:srgbClr val="FF0066"/>
                </a:solidFill>
              </a:rPr>
              <a:t>washing </a:t>
            </a:r>
            <a:r>
              <a:rPr lang="en-US" altLang="en-US" sz="2800">
                <a:solidFill>
                  <a:srgbClr val="FF0066"/>
                </a:solidFill>
              </a:rPr>
              <a:t>the car</a:t>
            </a:r>
            <a:r>
              <a:rPr lang="en-US" altLang="en-US" sz="2800">
                <a:solidFill>
                  <a:schemeClr val="tx2"/>
                </a:solidFill>
              </a:rPr>
              <a:t>?</a:t>
            </a:r>
            <a:r>
              <a:rPr lang="en-US" altLang="en-US" sz="2000" b="1">
                <a:solidFill>
                  <a:srgbClr val="009900"/>
                </a:solidFill>
              </a:rPr>
              <a:t>           </a:t>
            </a:r>
            <a:endParaRPr lang="en-US" altLang="en-US" sz="2000">
              <a:solidFill>
                <a:schemeClr val="tx2"/>
              </a:solidFill>
            </a:endParaRPr>
          </a:p>
          <a:p>
            <a:pPr eaLnBrk="1" hangingPunct="1"/>
            <a:endParaRPr lang="en-US" altLang="en-US" sz="2400" b="1" i="1">
              <a:solidFill>
                <a:srgbClr val="006600"/>
              </a:solidFill>
            </a:endParaRPr>
          </a:p>
        </p:txBody>
      </p:sp>
      <p:sp>
        <p:nvSpPr>
          <p:cNvPr id="440338" name="Text Box 18"/>
          <p:cNvSpPr txBox="1">
            <a:spLocks noChangeArrowheads="1"/>
          </p:cNvSpPr>
          <p:nvPr/>
        </p:nvSpPr>
        <p:spPr bwMode="auto">
          <a:xfrm>
            <a:off x="255588" y="2366963"/>
            <a:ext cx="6546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(c)</a:t>
            </a:r>
            <a:r>
              <a:rPr lang="en-US" altLang="en-US" sz="2800" b="1">
                <a:solidFill>
                  <a:srgbClr val="800080"/>
                </a:solidFill>
              </a:rPr>
              <a:t> </a:t>
            </a:r>
            <a:r>
              <a:rPr lang="en-US" altLang="en-US" sz="2800" b="1">
                <a:solidFill>
                  <a:srgbClr val="FF0000"/>
                </a:solidFill>
              </a:rPr>
              <a:t>Where </a:t>
            </a:r>
            <a:r>
              <a:rPr lang="en-US" altLang="en-US" sz="2800" b="1">
                <a:solidFill>
                  <a:srgbClr val="800080"/>
                </a:solidFill>
              </a:rPr>
              <a:t>  </a:t>
            </a:r>
            <a:r>
              <a:rPr lang="en-US" altLang="en-US" sz="2800" b="1" i="1">
                <a:solidFill>
                  <a:srgbClr val="009900"/>
                </a:solidFill>
              </a:rPr>
              <a:t>are</a:t>
            </a:r>
            <a:r>
              <a:rPr lang="en-US" altLang="en-US" sz="2800" b="1" i="1">
                <a:solidFill>
                  <a:srgbClr val="006600"/>
                </a:solidFill>
              </a:rPr>
              <a:t> </a:t>
            </a:r>
            <a:r>
              <a:rPr lang="en-US" altLang="en-US" sz="2800" b="1" i="1">
                <a:solidFill>
                  <a:schemeClr val="tx2"/>
                </a:solidFill>
              </a:rPr>
              <a:t>   </a:t>
            </a:r>
            <a:r>
              <a:rPr lang="en-US" altLang="en-US" sz="2800"/>
              <a:t>they</a:t>
            </a:r>
            <a:r>
              <a:rPr lang="en-US" altLang="en-US" sz="2800" b="1" i="1">
                <a:solidFill>
                  <a:schemeClr val="tx2"/>
                </a:solidFill>
              </a:rPr>
              <a:t>  </a:t>
            </a:r>
            <a:r>
              <a:rPr lang="en-US" altLang="en-US" sz="2800" b="1" i="1">
                <a:solidFill>
                  <a:srgbClr val="FF0066"/>
                </a:solidFill>
              </a:rPr>
              <a:t>studying</a:t>
            </a:r>
            <a:r>
              <a:rPr lang="en-US" altLang="en-US" sz="2800">
                <a:solidFill>
                  <a:schemeClr val="tx2"/>
                </a:solidFill>
              </a:rPr>
              <a:t>?</a:t>
            </a:r>
            <a:r>
              <a:rPr lang="en-US" altLang="en-US" sz="2800" b="1">
                <a:solidFill>
                  <a:srgbClr val="009900"/>
                </a:solidFill>
              </a:rPr>
              <a:t>          </a:t>
            </a:r>
          </a:p>
        </p:txBody>
      </p:sp>
      <p:sp>
        <p:nvSpPr>
          <p:cNvPr id="64521" name="Rectangle 5"/>
          <p:cNvSpPr>
            <a:spLocks noChangeArrowheads="1"/>
          </p:cNvSpPr>
          <p:nvPr/>
        </p:nvSpPr>
        <p:spPr bwMode="auto">
          <a:xfrm>
            <a:off x="6096000" y="1638300"/>
            <a:ext cx="2362200" cy="3429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22" name="Text Box 7"/>
          <p:cNvSpPr txBox="1">
            <a:spLocks noChangeArrowheads="1"/>
          </p:cNvSpPr>
          <p:nvPr/>
        </p:nvSpPr>
        <p:spPr bwMode="auto">
          <a:xfrm>
            <a:off x="974725" y="1773238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64523" name="Text Box 8"/>
          <p:cNvSpPr txBox="1">
            <a:spLocks noChangeArrowheads="1"/>
          </p:cNvSpPr>
          <p:nvPr/>
        </p:nvSpPr>
        <p:spPr bwMode="auto">
          <a:xfrm>
            <a:off x="1676400" y="1462088"/>
            <a:ext cx="20399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chemeClr val="tx2"/>
                </a:solidFill>
              </a:rPr>
              <a:t>QUESTION</a:t>
            </a:r>
          </a:p>
        </p:txBody>
      </p:sp>
      <p:sp>
        <p:nvSpPr>
          <p:cNvPr id="64524" name="Text Box 9"/>
          <p:cNvSpPr txBox="1">
            <a:spLocks noChangeArrowheads="1"/>
          </p:cNvSpPr>
          <p:nvPr/>
        </p:nvSpPr>
        <p:spPr bwMode="auto">
          <a:xfrm>
            <a:off x="6111875" y="1295400"/>
            <a:ext cx="22621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chemeClr val="tx2"/>
                </a:solidFill>
              </a:rPr>
              <a:t>SHORT ANSWER</a:t>
            </a:r>
          </a:p>
          <a:p>
            <a:pPr algn="ctr" eaLnBrk="1" hangingPunct="1"/>
            <a:r>
              <a:rPr lang="en-US" altLang="en-US" sz="2000">
                <a:solidFill>
                  <a:schemeClr val="tx2"/>
                </a:solidFill>
              </a:rPr>
              <a:t>  LONG ANSWER</a:t>
            </a:r>
          </a:p>
        </p:txBody>
      </p:sp>
      <p:sp>
        <p:nvSpPr>
          <p:cNvPr id="64525" name="Text Box 11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4-4  PRESENT PROGRESSIVE: QUESTIONS</a:t>
            </a:r>
            <a:endParaRPr lang="en-US" altLang="en-US" sz="2000" i="1">
              <a:solidFill>
                <a:schemeClr val="bg1"/>
              </a:solidFill>
            </a:endParaRPr>
          </a:p>
        </p:txBody>
      </p:sp>
      <p:sp>
        <p:nvSpPr>
          <p:cNvPr id="64526" name="Rectangle 12"/>
          <p:cNvSpPr>
            <a:spLocks noChangeArrowheads="1"/>
          </p:cNvSpPr>
          <p:nvPr/>
        </p:nvSpPr>
        <p:spPr bwMode="auto">
          <a:xfrm>
            <a:off x="228600" y="1219200"/>
            <a:ext cx="8683625" cy="528161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27" name="Line 13"/>
          <p:cNvSpPr>
            <a:spLocks noChangeShapeType="1"/>
          </p:cNvSpPr>
          <p:nvPr/>
        </p:nvSpPr>
        <p:spPr bwMode="auto">
          <a:xfrm>
            <a:off x="228600" y="1981200"/>
            <a:ext cx="868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40335" name="Picture 15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7600"/>
            <a:ext cx="3810000" cy="2108200"/>
          </a:xfrm>
          <a:prstGeom prst="rect">
            <a:avLst/>
          </a:prstGeom>
          <a:noFill/>
          <a:ln w="28575" algn="ctr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29" name="Text Box 17"/>
          <p:cNvSpPr txBox="1">
            <a:spLocks noChangeArrowheads="1"/>
          </p:cNvSpPr>
          <p:nvPr/>
        </p:nvSpPr>
        <p:spPr bwMode="auto">
          <a:xfrm>
            <a:off x="-603250" y="2027238"/>
            <a:ext cx="65992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6600"/>
                </a:solidFill>
              </a:rPr>
              <a:t>             </a:t>
            </a:r>
            <a:r>
              <a:rPr lang="en-US" altLang="en-US" sz="2400">
                <a:solidFill>
                  <a:srgbClr val="FF3300"/>
                </a:solidFill>
              </a:rPr>
              <a:t>Q-WORD</a:t>
            </a:r>
            <a:r>
              <a:rPr lang="en-US" altLang="en-US" sz="2400">
                <a:solidFill>
                  <a:srgbClr val="006600"/>
                </a:solidFill>
              </a:rPr>
              <a:t> </a:t>
            </a:r>
            <a:r>
              <a:rPr lang="en-US" altLang="en-US" sz="2400"/>
              <a:t>+</a:t>
            </a:r>
            <a:r>
              <a:rPr lang="en-US" altLang="en-US" sz="2400">
                <a:solidFill>
                  <a:srgbClr val="006600"/>
                </a:solidFill>
              </a:rPr>
              <a:t> </a:t>
            </a:r>
            <a:r>
              <a:rPr lang="en-US" altLang="en-US" sz="2400" i="1">
                <a:solidFill>
                  <a:srgbClr val="009900"/>
                </a:solidFill>
              </a:rPr>
              <a:t>BE</a:t>
            </a:r>
            <a:r>
              <a:rPr lang="en-US" altLang="en-US" sz="2400">
                <a:solidFill>
                  <a:schemeClr val="tx2"/>
                </a:solidFill>
              </a:rPr>
              <a:t>  + </a:t>
            </a:r>
            <a:r>
              <a:rPr lang="en-US" altLang="en-US" sz="2400"/>
              <a:t>SUBJECT</a:t>
            </a:r>
            <a:r>
              <a:rPr lang="en-US" altLang="en-US" sz="2400">
                <a:solidFill>
                  <a:schemeClr val="tx2"/>
                </a:solidFill>
              </a:rPr>
              <a:t>  + </a:t>
            </a:r>
            <a:r>
              <a:rPr lang="en-US" altLang="en-US" sz="2400" i="1">
                <a:solidFill>
                  <a:srgbClr val="FF0066"/>
                </a:solidFill>
              </a:rPr>
              <a:t>-ING</a:t>
            </a:r>
          </a:p>
        </p:txBody>
      </p:sp>
      <p:pic>
        <p:nvPicPr>
          <p:cNvPr id="440340" name="Picture 20" descr="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7600"/>
            <a:ext cx="3810000" cy="2393950"/>
          </a:xfrm>
          <a:prstGeom prst="rect">
            <a:avLst/>
          </a:prstGeom>
          <a:noFill/>
          <a:ln w="28575" algn="ctr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44" name="Rectangle 24"/>
          <p:cNvSpPr>
            <a:spLocks noChangeArrowheads="1"/>
          </p:cNvSpPr>
          <p:nvPr/>
        </p:nvSpPr>
        <p:spPr bwMode="auto">
          <a:xfrm>
            <a:off x="4495800" y="3429000"/>
            <a:ext cx="45593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800080"/>
                </a:solidFill>
              </a:rPr>
              <a:t> </a:t>
            </a:r>
            <a:r>
              <a:rPr lang="en-US" altLang="en-US" sz="2800" b="1" i="1"/>
              <a:t>Because it’s dirty</a:t>
            </a:r>
            <a:r>
              <a:rPr lang="en-US" altLang="en-US" sz="2800"/>
              <a:t>. </a:t>
            </a:r>
          </a:p>
          <a:p>
            <a:pPr algn="ctr" eaLnBrk="1" hangingPunct="1"/>
            <a:endParaRPr lang="en-US" altLang="en-US" sz="2800"/>
          </a:p>
          <a:p>
            <a:pPr algn="ctr" eaLnBrk="1" hangingPunct="1"/>
            <a:r>
              <a:rPr lang="en-US" altLang="en-US" sz="2800"/>
              <a:t>They are washing the car because it’s dirty.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1" grpId="0"/>
      <p:bldP spid="440341" grpId="1"/>
      <p:bldP spid="440339" grpId="0"/>
      <p:bldP spid="440342" grpId="0"/>
      <p:bldP spid="440342" grpId="1"/>
      <p:bldP spid="440343" grpId="0"/>
      <p:bldP spid="440338" grpId="0"/>
      <p:bldP spid="44034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50A6D9-17E3-4E95-A66E-FD08080F8BD8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66563" name="Rectangle 12"/>
          <p:cNvSpPr>
            <a:spLocks noChangeArrowheads="1"/>
          </p:cNvSpPr>
          <p:nvPr/>
        </p:nvSpPr>
        <p:spPr bwMode="auto">
          <a:xfrm>
            <a:off x="476250" y="1858963"/>
            <a:ext cx="6381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Is Anchel _______________</a:t>
            </a:r>
          </a:p>
        </p:txBody>
      </p:sp>
      <p:sp>
        <p:nvSpPr>
          <p:cNvPr id="66564" name="Rectangle 11"/>
          <p:cNvSpPr>
            <a:spLocks noChangeArrowheads="1"/>
          </p:cNvSpPr>
          <p:nvPr/>
        </p:nvSpPr>
        <p:spPr bwMode="auto">
          <a:xfrm>
            <a:off x="379413" y="3352800"/>
            <a:ext cx="53943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/>
              <a:t>Yes, she is. 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3200"/>
              <a:t>Anchel is working on her car.</a:t>
            </a:r>
          </a:p>
        </p:txBody>
      </p:sp>
      <p:pic>
        <p:nvPicPr>
          <p:cNvPr id="66565" name="Picture 18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52600"/>
            <a:ext cx="2484438" cy="3733800"/>
          </a:xfrm>
          <a:prstGeom prst="rect">
            <a:avLst/>
          </a:prstGeom>
          <a:noFill/>
          <a:ln w="28575" algn="ctr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6" name="Text Box 19"/>
          <p:cNvSpPr txBox="1">
            <a:spLocks noChangeArrowheads="1"/>
          </p:cNvSpPr>
          <p:nvPr/>
        </p:nvSpPr>
        <p:spPr bwMode="auto">
          <a:xfrm>
            <a:off x="228600" y="1295400"/>
            <a:ext cx="1563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tx2"/>
                </a:solidFill>
                <a:latin typeface="Comic Sans MS" panose="030F0702030302020204" pitchFamily="66" charset="0"/>
              </a:rPr>
              <a:t>Question:</a:t>
            </a:r>
          </a:p>
        </p:txBody>
      </p:sp>
      <p:sp>
        <p:nvSpPr>
          <p:cNvPr id="66567" name="Text Box 21"/>
          <p:cNvSpPr txBox="1">
            <a:spLocks noChangeArrowheads="1"/>
          </p:cNvSpPr>
          <p:nvPr/>
        </p:nvSpPr>
        <p:spPr bwMode="auto">
          <a:xfrm>
            <a:off x="246063" y="2819400"/>
            <a:ext cx="1325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tx2"/>
                </a:solidFill>
                <a:latin typeface="Comic Sans MS" panose="030F0702030302020204" pitchFamily="66" charset="0"/>
              </a:rPr>
              <a:t>Answer:</a:t>
            </a:r>
          </a:p>
        </p:txBody>
      </p:sp>
      <p:sp>
        <p:nvSpPr>
          <p:cNvPr id="66568" name="Rectangle 22"/>
          <p:cNvSpPr>
            <a:spLocks noChangeArrowheads="1"/>
          </p:cNvSpPr>
          <p:nvPr/>
        </p:nvSpPr>
        <p:spPr bwMode="auto">
          <a:xfrm>
            <a:off x="5657850" y="1797050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?</a:t>
            </a:r>
          </a:p>
        </p:txBody>
      </p:sp>
      <p:sp>
        <p:nvSpPr>
          <p:cNvPr id="66569" name="Text Box 23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4-4  Let’s Practice</a:t>
            </a:r>
          </a:p>
        </p:txBody>
      </p:sp>
      <p:sp>
        <p:nvSpPr>
          <p:cNvPr id="277530" name="Rectangle 26"/>
          <p:cNvSpPr>
            <a:spLocks noChangeArrowheads="1"/>
          </p:cNvSpPr>
          <p:nvPr/>
        </p:nvSpPr>
        <p:spPr bwMode="auto">
          <a:xfrm>
            <a:off x="2286000" y="1828800"/>
            <a:ext cx="396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working on her car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3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A9B835-3C15-44EA-AFCF-77C8C4AA83A5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68611" name="Rectangle 2"/>
          <p:cNvSpPr>
            <a:spLocks noChangeArrowheads="1"/>
          </p:cNvSpPr>
          <p:nvPr/>
        </p:nvSpPr>
        <p:spPr bwMode="auto">
          <a:xfrm>
            <a:off x="476250" y="1858963"/>
            <a:ext cx="6381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_____________________</a:t>
            </a:r>
          </a:p>
        </p:txBody>
      </p:sp>
      <p:sp>
        <p:nvSpPr>
          <p:cNvPr id="68612" name="Rectangle 3"/>
          <p:cNvSpPr>
            <a:spLocks noChangeArrowheads="1"/>
          </p:cNvSpPr>
          <p:nvPr/>
        </p:nvSpPr>
        <p:spPr bwMode="auto">
          <a:xfrm>
            <a:off x="379413" y="3352800"/>
            <a:ext cx="3341687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/>
              <a:t>Yes, he is. 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3200"/>
              <a:t>James is feeding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3200"/>
              <a:t>the birds.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228600" y="1295400"/>
            <a:ext cx="1563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tx2"/>
                </a:solidFill>
                <a:latin typeface="Comic Sans MS" panose="030F0702030302020204" pitchFamily="66" charset="0"/>
              </a:rPr>
              <a:t>Question: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246063" y="2819400"/>
            <a:ext cx="1325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tx2"/>
                </a:solidFill>
                <a:latin typeface="Comic Sans MS" panose="030F0702030302020204" pitchFamily="66" charset="0"/>
              </a:rPr>
              <a:t>Answer:</a:t>
            </a: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5276850" y="1797050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?</a:t>
            </a: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4-4  Let’s Practice</a:t>
            </a:r>
          </a:p>
        </p:txBody>
      </p:sp>
      <p:sp>
        <p:nvSpPr>
          <p:cNvPr id="442378" name="Rectangle 10"/>
          <p:cNvSpPr>
            <a:spLocks noChangeArrowheads="1"/>
          </p:cNvSpPr>
          <p:nvPr/>
        </p:nvSpPr>
        <p:spPr bwMode="auto">
          <a:xfrm>
            <a:off x="533400" y="1828800"/>
            <a:ext cx="495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Is James feeding the birds</a:t>
            </a:r>
          </a:p>
        </p:txBody>
      </p:sp>
      <p:pic>
        <p:nvPicPr>
          <p:cNvPr id="68618" name="Picture 11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90800"/>
            <a:ext cx="4340225" cy="3440113"/>
          </a:xfrm>
          <a:prstGeom prst="rect">
            <a:avLst/>
          </a:prstGeom>
          <a:noFill/>
          <a:ln w="28575" algn="ctr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1826C0-ED02-4BD4-B5EF-7FC7CE39A4E4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476250" y="1858963"/>
            <a:ext cx="6381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__________________</a:t>
            </a:r>
          </a:p>
        </p:txBody>
      </p:sp>
      <p:sp>
        <p:nvSpPr>
          <p:cNvPr id="70660" name="Rectangle 3"/>
          <p:cNvSpPr>
            <a:spLocks noChangeArrowheads="1"/>
          </p:cNvSpPr>
          <p:nvPr/>
        </p:nvSpPr>
        <p:spPr bwMode="auto">
          <a:xfrm>
            <a:off x="379413" y="3352800"/>
            <a:ext cx="4221162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/>
              <a:t>Yes, she is. 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3200"/>
              <a:t>Inez is drinking coffee.</a:t>
            </a:r>
          </a:p>
        </p:txBody>
      </p:sp>
      <p:sp>
        <p:nvSpPr>
          <p:cNvPr id="70661" name="Text Box 4"/>
          <p:cNvSpPr txBox="1">
            <a:spLocks noChangeArrowheads="1"/>
          </p:cNvSpPr>
          <p:nvPr/>
        </p:nvSpPr>
        <p:spPr bwMode="auto">
          <a:xfrm>
            <a:off x="228600" y="1295400"/>
            <a:ext cx="1563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tx2"/>
                </a:solidFill>
                <a:latin typeface="Comic Sans MS" panose="030F0702030302020204" pitchFamily="66" charset="0"/>
              </a:rPr>
              <a:t>Question:</a:t>
            </a:r>
          </a:p>
        </p:txBody>
      </p:sp>
      <p:sp>
        <p:nvSpPr>
          <p:cNvPr id="70662" name="Text Box 5"/>
          <p:cNvSpPr txBox="1">
            <a:spLocks noChangeArrowheads="1"/>
          </p:cNvSpPr>
          <p:nvPr/>
        </p:nvSpPr>
        <p:spPr bwMode="auto">
          <a:xfrm>
            <a:off x="246063" y="2819400"/>
            <a:ext cx="1325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tx2"/>
                </a:solidFill>
                <a:latin typeface="Comic Sans MS" panose="030F0702030302020204" pitchFamily="66" charset="0"/>
              </a:rPr>
              <a:t>Answer:</a:t>
            </a:r>
          </a:p>
        </p:txBody>
      </p:sp>
      <p:sp>
        <p:nvSpPr>
          <p:cNvPr id="70663" name="Rectangle 6"/>
          <p:cNvSpPr>
            <a:spLocks noChangeArrowheads="1"/>
          </p:cNvSpPr>
          <p:nvPr/>
        </p:nvSpPr>
        <p:spPr bwMode="auto">
          <a:xfrm>
            <a:off x="4514850" y="1797050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?</a:t>
            </a:r>
          </a:p>
        </p:txBody>
      </p:sp>
      <p:sp>
        <p:nvSpPr>
          <p:cNvPr id="70664" name="Text Box 7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4-4  Let’s Practice</a:t>
            </a:r>
          </a:p>
        </p:txBody>
      </p:sp>
      <p:sp>
        <p:nvSpPr>
          <p:cNvPr id="444424" name="Rectangle 8"/>
          <p:cNvSpPr>
            <a:spLocks noChangeArrowheads="1"/>
          </p:cNvSpPr>
          <p:nvPr/>
        </p:nvSpPr>
        <p:spPr bwMode="auto">
          <a:xfrm>
            <a:off x="533400" y="1828800"/>
            <a:ext cx="495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Is Inez drinking coffee</a:t>
            </a:r>
          </a:p>
        </p:txBody>
      </p:sp>
      <p:pic>
        <p:nvPicPr>
          <p:cNvPr id="70666" name="Picture 10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1600200"/>
            <a:ext cx="3016250" cy="4629150"/>
          </a:xfrm>
          <a:prstGeom prst="rect">
            <a:avLst/>
          </a:prstGeom>
          <a:noFill/>
          <a:ln w="28575" algn="ctr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062EDE-0306-474F-805B-994C3CB14DD7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446472" name="Rectangle 1032"/>
          <p:cNvSpPr>
            <a:spLocks noChangeArrowheads="1"/>
          </p:cNvSpPr>
          <p:nvPr/>
        </p:nvSpPr>
        <p:spPr bwMode="auto">
          <a:xfrm>
            <a:off x="533400" y="1828800"/>
            <a:ext cx="495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Is it raining</a:t>
            </a:r>
          </a:p>
        </p:txBody>
      </p:sp>
      <p:sp>
        <p:nvSpPr>
          <p:cNvPr id="72708" name="Rectangle 1026"/>
          <p:cNvSpPr>
            <a:spLocks noChangeArrowheads="1"/>
          </p:cNvSpPr>
          <p:nvPr/>
        </p:nvSpPr>
        <p:spPr bwMode="auto">
          <a:xfrm>
            <a:off x="476250" y="1858963"/>
            <a:ext cx="6381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_________</a:t>
            </a:r>
          </a:p>
        </p:txBody>
      </p:sp>
      <p:sp>
        <p:nvSpPr>
          <p:cNvPr id="72709" name="Rectangle 1027"/>
          <p:cNvSpPr>
            <a:spLocks noChangeArrowheads="1"/>
          </p:cNvSpPr>
          <p:nvPr/>
        </p:nvSpPr>
        <p:spPr bwMode="auto">
          <a:xfrm>
            <a:off x="379413" y="3352800"/>
            <a:ext cx="2973387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/>
              <a:t>No, it isn’t. 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3200"/>
              <a:t>It isn’t raining.</a:t>
            </a:r>
          </a:p>
        </p:txBody>
      </p:sp>
      <p:sp>
        <p:nvSpPr>
          <p:cNvPr id="72710" name="Text Box 1028"/>
          <p:cNvSpPr txBox="1">
            <a:spLocks noChangeArrowheads="1"/>
          </p:cNvSpPr>
          <p:nvPr/>
        </p:nvSpPr>
        <p:spPr bwMode="auto">
          <a:xfrm>
            <a:off x="228600" y="1295400"/>
            <a:ext cx="1563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tx2"/>
                </a:solidFill>
                <a:latin typeface="Comic Sans MS" panose="030F0702030302020204" pitchFamily="66" charset="0"/>
              </a:rPr>
              <a:t>Question:</a:t>
            </a:r>
          </a:p>
        </p:txBody>
      </p:sp>
      <p:sp>
        <p:nvSpPr>
          <p:cNvPr id="72711" name="Text Box 1029"/>
          <p:cNvSpPr txBox="1">
            <a:spLocks noChangeArrowheads="1"/>
          </p:cNvSpPr>
          <p:nvPr/>
        </p:nvSpPr>
        <p:spPr bwMode="auto">
          <a:xfrm>
            <a:off x="246063" y="2819400"/>
            <a:ext cx="1325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tx2"/>
                </a:solidFill>
                <a:latin typeface="Comic Sans MS" panose="030F0702030302020204" pitchFamily="66" charset="0"/>
              </a:rPr>
              <a:t>Answer:</a:t>
            </a:r>
          </a:p>
        </p:txBody>
      </p:sp>
      <p:sp>
        <p:nvSpPr>
          <p:cNvPr id="72712" name="Rectangle 1030"/>
          <p:cNvSpPr>
            <a:spLocks noChangeArrowheads="1"/>
          </p:cNvSpPr>
          <p:nvPr/>
        </p:nvSpPr>
        <p:spPr bwMode="auto">
          <a:xfrm>
            <a:off x="2533650" y="1828800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?</a:t>
            </a:r>
          </a:p>
        </p:txBody>
      </p:sp>
      <p:sp>
        <p:nvSpPr>
          <p:cNvPr id="72713" name="Text Box 1031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4-4  Let’s Practice</a:t>
            </a:r>
          </a:p>
        </p:txBody>
      </p:sp>
      <p:pic>
        <p:nvPicPr>
          <p:cNvPr id="72714" name="Picture 1034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28800"/>
            <a:ext cx="5334000" cy="4000500"/>
          </a:xfrm>
          <a:prstGeom prst="rect">
            <a:avLst/>
          </a:prstGeom>
          <a:noFill/>
          <a:ln w="28575" algn="ctr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7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43541A-4724-42E5-8144-9FEBF21D72B3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74755" name="Text Box 2"/>
          <p:cNvSpPr txBox="1">
            <a:spLocks noChangeArrowheads="1"/>
          </p:cNvSpPr>
          <p:nvPr/>
        </p:nvSpPr>
        <p:spPr bwMode="auto">
          <a:xfrm>
            <a:off x="4371975" y="2209800"/>
            <a:ext cx="4467225" cy="2286000"/>
          </a:xfrm>
          <a:prstGeom prst="rect">
            <a:avLst/>
          </a:prstGeom>
          <a:solidFill>
            <a:srgbClr val="800080">
              <a:alpha val="1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latin typeface="Comic Sans MS" panose="030F0702030302020204" pitchFamily="66" charset="0"/>
              </a:rPr>
              <a:t>He eats pancakes </a:t>
            </a:r>
          </a:p>
          <a:p>
            <a:pPr algn="ctr" eaLnBrk="1" hangingPunct="1"/>
            <a:r>
              <a:rPr lang="en-US" altLang="en-US" sz="4000">
                <a:latin typeface="Comic Sans MS" panose="030F0702030302020204" pitchFamily="66" charset="0"/>
              </a:rPr>
              <a:t>every morning.</a:t>
            </a:r>
          </a:p>
        </p:txBody>
      </p:sp>
      <p:pic>
        <p:nvPicPr>
          <p:cNvPr id="74756" name="Picture 8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1684338"/>
            <a:ext cx="3573463" cy="3943350"/>
          </a:xfrm>
          <a:prstGeom prst="rect">
            <a:avLst/>
          </a:prstGeom>
          <a:noFill/>
          <a:ln w="28575" algn="ctr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7" name="Text Box 9"/>
          <p:cNvSpPr txBox="1">
            <a:spLocks noChangeArrowheads="1"/>
          </p:cNvSpPr>
          <p:nvPr/>
        </p:nvSpPr>
        <p:spPr bwMode="auto">
          <a:xfrm>
            <a:off x="1038225" y="304800"/>
            <a:ext cx="7953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4-5  SIMPLE PRESENT TENSE vs. </a:t>
            </a:r>
          </a:p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       THE PRESENT PROGRESSIVE </a:t>
            </a:r>
            <a:endParaRPr lang="en-US" altLang="en-US" sz="2000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9022CF-DCFB-4EFA-B39D-2CB9A3BA10EE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76803" name="Text Box 8"/>
          <p:cNvSpPr txBox="1">
            <a:spLocks noChangeArrowheads="1"/>
          </p:cNvSpPr>
          <p:nvPr/>
        </p:nvSpPr>
        <p:spPr bwMode="auto">
          <a:xfrm>
            <a:off x="304800" y="1828800"/>
            <a:ext cx="6880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Tx/>
              <a:buAutoNum type="alphaLcParenBoth"/>
            </a:pPr>
            <a:r>
              <a:rPr lang="en-US" altLang="en-US" sz="3200"/>
              <a:t> He </a:t>
            </a:r>
            <a:r>
              <a:rPr lang="en-US" altLang="en-US" sz="3200" b="1" i="1">
                <a:solidFill>
                  <a:srgbClr val="3333FF"/>
                </a:solidFill>
              </a:rPr>
              <a:t>eats</a:t>
            </a:r>
            <a:r>
              <a:rPr lang="en-US" altLang="en-US" sz="3200">
                <a:solidFill>
                  <a:srgbClr val="FF0000"/>
                </a:solidFill>
              </a:rPr>
              <a:t> </a:t>
            </a:r>
            <a:r>
              <a:rPr lang="en-US" altLang="en-US" sz="3200"/>
              <a:t>pancakes </a:t>
            </a:r>
            <a:r>
              <a:rPr lang="en-US" altLang="en-US" sz="3200" i="1">
                <a:solidFill>
                  <a:srgbClr val="3333FF"/>
                </a:solidFill>
              </a:rPr>
              <a:t>every morning</a:t>
            </a:r>
            <a:r>
              <a:rPr lang="en-US" altLang="en-US" sz="3200"/>
              <a:t>.</a:t>
            </a:r>
            <a:endParaRPr lang="en-US" altLang="en-US" sz="3200">
              <a:solidFill>
                <a:schemeClr val="tx2"/>
              </a:solidFill>
            </a:endParaRPr>
          </a:p>
        </p:txBody>
      </p:sp>
      <p:sp>
        <p:nvSpPr>
          <p:cNvPr id="76804" name="Text Box 16"/>
          <p:cNvSpPr txBox="1">
            <a:spLocks noChangeArrowheads="1"/>
          </p:cNvSpPr>
          <p:nvPr/>
        </p:nvSpPr>
        <p:spPr bwMode="auto">
          <a:xfrm>
            <a:off x="609600" y="1295400"/>
            <a:ext cx="25733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chemeClr val="tx2"/>
                </a:solidFill>
              </a:rPr>
              <a:t>STATEMENTS</a:t>
            </a:r>
          </a:p>
        </p:txBody>
      </p:sp>
      <p:sp>
        <p:nvSpPr>
          <p:cNvPr id="229411" name="Text Box 35"/>
          <p:cNvSpPr txBox="1">
            <a:spLocks noChangeArrowheads="1"/>
          </p:cNvSpPr>
          <p:nvPr/>
        </p:nvSpPr>
        <p:spPr bwMode="auto">
          <a:xfrm>
            <a:off x="304800" y="2438400"/>
            <a:ext cx="67897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</a:pPr>
            <a:r>
              <a:rPr lang="en-US" altLang="en-US" sz="3200"/>
              <a:t>(b) He </a:t>
            </a:r>
            <a:r>
              <a:rPr lang="en-US" altLang="en-US" sz="3200" b="1" i="1">
                <a:solidFill>
                  <a:srgbClr val="009900"/>
                </a:solidFill>
              </a:rPr>
              <a:t>is eating</a:t>
            </a:r>
            <a:r>
              <a:rPr lang="en-US" altLang="en-US" sz="3200"/>
              <a:t> pancakes </a:t>
            </a:r>
            <a:r>
              <a:rPr lang="en-US" altLang="en-US" sz="3200" i="1">
                <a:solidFill>
                  <a:srgbClr val="009900"/>
                </a:solidFill>
              </a:rPr>
              <a:t>right now</a:t>
            </a:r>
            <a:r>
              <a:rPr lang="en-US" altLang="en-US" sz="3200"/>
              <a:t>.</a:t>
            </a:r>
            <a:endParaRPr lang="en-US" altLang="en-US" sz="3200">
              <a:solidFill>
                <a:schemeClr val="tx2"/>
              </a:solidFill>
            </a:endParaRPr>
          </a:p>
        </p:txBody>
      </p:sp>
      <p:sp>
        <p:nvSpPr>
          <p:cNvPr id="76806" name="Text Box 38"/>
          <p:cNvSpPr txBox="1">
            <a:spLocks noChangeArrowheads="1"/>
          </p:cNvSpPr>
          <p:nvPr/>
        </p:nvSpPr>
        <p:spPr bwMode="auto">
          <a:xfrm>
            <a:off x="1038225" y="304800"/>
            <a:ext cx="7143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4-5  SIMPLE PRESENT TENSE vs. </a:t>
            </a:r>
          </a:p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       THE PRESENT PROGRESSIVE </a:t>
            </a:r>
            <a:endParaRPr lang="en-US" altLang="en-US" sz="2000" i="1">
              <a:solidFill>
                <a:schemeClr val="bg1"/>
              </a:solidFill>
            </a:endParaRPr>
          </a:p>
        </p:txBody>
      </p:sp>
      <p:sp>
        <p:nvSpPr>
          <p:cNvPr id="76807" name="Text Box 42"/>
          <p:cNvSpPr txBox="1">
            <a:spLocks noChangeArrowheads="1"/>
          </p:cNvSpPr>
          <p:nvPr/>
        </p:nvSpPr>
        <p:spPr bwMode="auto">
          <a:xfrm>
            <a:off x="304800" y="3048000"/>
            <a:ext cx="48752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</a:pPr>
            <a:r>
              <a:rPr lang="en-US" altLang="en-US" sz="3200">
                <a:solidFill>
                  <a:schemeClr val="tx2"/>
                </a:solidFill>
              </a:rPr>
              <a:t>(c) David </a:t>
            </a:r>
            <a:r>
              <a:rPr lang="en-US" altLang="en-US" sz="3200" b="1" i="1">
                <a:solidFill>
                  <a:srgbClr val="3333FF"/>
                </a:solidFill>
              </a:rPr>
              <a:t>rides</a:t>
            </a:r>
            <a:r>
              <a:rPr lang="en-US" altLang="en-US" sz="3200">
                <a:solidFill>
                  <a:srgbClr val="3333FF"/>
                </a:solidFill>
              </a:rPr>
              <a:t> every day</a:t>
            </a:r>
            <a:r>
              <a:rPr lang="en-US" altLang="en-US" sz="320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29419" name="Text Box 43"/>
          <p:cNvSpPr txBox="1">
            <a:spLocks noChangeArrowheads="1"/>
          </p:cNvSpPr>
          <p:nvPr/>
        </p:nvSpPr>
        <p:spPr bwMode="auto">
          <a:xfrm>
            <a:off x="304800" y="3657600"/>
            <a:ext cx="53927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</a:pPr>
            <a:r>
              <a:rPr lang="en-US" altLang="en-US" sz="3200"/>
              <a:t>(d) David </a:t>
            </a:r>
            <a:r>
              <a:rPr lang="en-US" altLang="en-US" sz="3200" b="1" i="1">
                <a:solidFill>
                  <a:srgbClr val="009900"/>
                </a:solidFill>
              </a:rPr>
              <a:t>is riding</a:t>
            </a:r>
            <a:r>
              <a:rPr lang="en-US" altLang="en-US" sz="3200">
                <a:solidFill>
                  <a:srgbClr val="009900"/>
                </a:solidFill>
              </a:rPr>
              <a:t> right now</a:t>
            </a:r>
            <a:r>
              <a:rPr lang="en-US" altLang="en-US" sz="3200"/>
              <a:t>.</a:t>
            </a:r>
            <a:endParaRPr lang="en-US" altLang="en-US" sz="3200">
              <a:solidFill>
                <a:schemeClr val="tx2"/>
              </a:solidFill>
            </a:endParaRPr>
          </a:p>
        </p:txBody>
      </p:sp>
      <p:sp>
        <p:nvSpPr>
          <p:cNvPr id="76809" name="AutoShape 46"/>
          <p:cNvSpPr>
            <a:spLocks noChangeArrowheads="1"/>
          </p:cNvSpPr>
          <p:nvPr/>
        </p:nvSpPr>
        <p:spPr bwMode="auto">
          <a:xfrm>
            <a:off x="457200" y="4572000"/>
            <a:ext cx="3657600" cy="1676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29423" name="AutoShape 47"/>
          <p:cNvSpPr>
            <a:spLocks noChangeArrowheads="1"/>
          </p:cNvSpPr>
          <p:nvPr/>
        </p:nvSpPr>
        <p:spPr bwMode="auto">
          <a:xfrm>
            <a:off x="4648200" y="4572000"/>
            <a:ext cx="4267200" cy="14478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29425" name="Text Box 49"/>
          <p:cNvSpPr txBox="1">
            <a:spLocks noChangeArrowheads="1"/>
          </p:cNvSpPr>
          <p:nvPr/>
        </p:nvSpPr>
        <p:spPr bwMode="auto">
          <a:xfrm>
            <a:off x="4648200" y="4572000"/>
            <a:ext cx="4191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n-US" altLang="en-US" sz="3200" b="1" u="sng">
                <a:solidFill>
                  <a:srgbClr val="009900"/>
                </a:solidFill>
              </a:rPr>
              <a:t>present progressive</a:t>
            </a:r>
            <a:endParaRPr lang="en-US" altLang="en-US" sz="3200">
              <a:solidFill>
                <a:srgbClr val="009900"/>
              </a:solidFill>
            </a:endParaRPr>
          </a:p>
          <a:p>
            <a:pPr algn="ctr" eaLnBrk="1" hangingPunct="1">
              <a:lnSpc>
                <a:spcPct val="125000"/>
              </a:lnSpc>
            </a:pPr>
            <a:r>
              <a:rPr lang="en-US" altLang="en-US" sz="3200"/>
              <a:t>actions - now</a:t>
            </a:r>
          </a:p>
        </p:txBody>
      </p:sp>
      <p:sp>
        <p:nvSpPr>
          <p:cNvPr id="76812" name="Text Box 50"/>
          <p:cNvSpPr txBox="1">
            <a:spLocks noChangeArrowheads="1"/>
          </p:cNvSpPr>
          <p:nvPr/>
        </p:nvSpPr>
        <p:spPr bwMode="auto">
          <a:xfrm>
            <a:off x="609600" y="4648200"/>
            <a:ext cx="32004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u="sng">
                <a:solidFill>
                  <a:srgbClr val="3333FF"/>
                </a:solidFill>
              </a:rPr>
              <a:t>simple present</a:t>
            </a:r>
            <a:endParaRPr lang="en-US" altLang="en-US" sz="3200">
              <a:solidFill>
                <a:srgbClr val="3333FF"/>
              </a:solidFill>
            </a:endParaRPr>
          </a:p>
          <a:p>
            <a:pPr algn="ctr" eaLnBrk="1" hangingPunct="1"/>
            <a:r>
              <a:rPr lang="en-US" altLang="en-US" sz="3200"/>
              <a:t>habits</a:t>
            </a:r>
          </a:p>
          <a:p>
            <a:pPr algn="ctr" eaLnBrk="1" hangingPunct="1"/>
            <a:r>
              <a:rPr lang="en-US" altLang="en-US" sz="3200"/>
              <a:t>usual activities</a:t>
            </a:r>
          </a:p>
          <a:p>
            <a:pPr eaLnBrk="1" hangingPunct="1"/>
            <a:endParaRPr lang="en-US" altLang="en-US" sz="3200"/>
          </a:p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411" grpId="0"/>
      <p:bldP spid="229419" grpId="0"/>
      <p:bldP spid="229423" grpId="0" animBg="1"/>
      <p:bldP spid="22942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D4703B-2AAB-4C96-91BC-9C89B3E313C7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78851" name="Text Box 4"/>
          <p:cNvSpPr txBox="1">
            <a:spLocks noChangeArrowheads="1"/>
          </p:cNvSpPr>
          <p:nvPr/>
        </p:nvSpPr>
        <p:spPr bwMode="auto">
          <a:xfrm>
            <a:off x="228600" y="1676400"/>
            <a:ext cx="8031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</a:pPr>
            <a:r>
              <a:rPr lang="en-US" altLang="en-US" sz="3200"/>
              <a:t>(e) </a:t>
            </a:r>
            <a:r>
              <a:rPr lang="en-US" altLang="en-US" sz="3200" b="1" i="1">
                <a:solidFill>
                  <a:srgbClr val="3333FF"/>
                </a:solidFill>
              </a:rPr>
              <a:t>Does</a:t>
            </a:r>
            <a:r>
              <a:rPr lang="en-US" altLang="en-US" sz="3200"/>
              <a:t> he </a:t>
            </a:r>
            <a:r>
              <a:rPr lang="en-US" altLang="en-US" sz="3200" b="1" i="1">
                <a:solidFill>
                  <a:srgbClr val="3333FF"/>
                </a:solidFill>
              </a:rPr>
              <a:t>eat</a:t>
            </a:r>
            <a:r>
              <a:rPr lang="en-US" altLang="en-US" sz="3200"/>
              <a:t> pancakes </a:t>
            </a:r>
            <a:r>
              <a:rPr lang="en-US" altLang="en-US" sz="3200" b="1" i="1">
                <a:solidFill>
                  <a:srgbClr val="3333FF"/>
                </a:solidFill>
              </a:rPr>
              <a:t>every morning</a:t>
            </a:r>
            <a:r>
              <a:rPr lang="en-US" altLang="en-US" sz="3200"/>
              <a:t>?</a:t>
            </a:r>
            <a:endParaRPr lang="en-US" altLang="en-US" sz="3200">
              <a:solidFill>
                <a:schemeClr val="tx2"/>
              </a:solidFill>
            </a:endParaRPr>
          </a:p>
        </p:txBody>
      </p:sp>
      <p:sp>
        <p:nvSpPr>
          <p:cNvPr id="78852" name="Text Box 5"/>
          <p:cNvSpPr txBox="1">
            <a:spLocks noChangeArrowheads="1"/>
          </p:cNvSpPr>
          <p:nvPr/>
        </p:nvSpPr>
        <p:spPr bwMode="auto">
          <a:xfrm>
            <a:off x="762000" y="1143000"/>
            <a:ext cx="2276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chemeClr val="tx2"/>
                </a:solidFill>
              </a:rPr>
              <a:t>QUESTIONS</a:t>
            </a:r>
          </a:p>
        </p:txBody>
      </p:sp>
      <p:sp>
        <p:nvSpPr>
          <p:cNvPr id="352262" name="Text Box 6"/>
          <p:cNvSpPr txBox="1">
            <a:spLocks noChangeArrowheads="1"/>
          </p:cNvSpPr>
          <p:nvPr/>
        </p:nvSpPr>
        <p:spPr bwMode="auto">
          <a:xfrm>
            <a:off x="6308725" y="5318125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600">
              <a:solidFill>
                <a:schemeClr val="tx2"/>
              </a:solidFill>
            </a:endParaRPr>
          </a:p>
        </p:txBody>
      </p:sp>
      <p:sp>
        <p:nvSpPr>
          <p:cNvPr id="352263" name="Text Box 7"/>
          <p:cNvSpPr txBox="1">
            <a:spLocks noChangeArrowheads="1"/>
          </p:cNvSpPr>
          <p:nvPr/>
        </p:nvSpPr>
        <p:spPr bwMode="auto">
          <a:xfrm>
            <a:off x="228600" y="2286000"/>
            <a:ext cx="69008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</a:pPr>
            <a:r>
              <a:rPr lang="en-US" altLang="en-US" sz="3200"/>
              <a:t>(f) </a:t>
            </a:r>
            <a:r>
              <a:rPr lang="en-US" altLang="en-US" sz="3200" b="1" i="1">
                <a:solidFill>
                  <a:srgbClr val="009900"/>
                </a:solidFill>
              </a:rPr>
              <a:t>Is</a:t>
            </a:r>
            <a:r>
              <a:rPr lang="en-US" altLang="en-US" sz="3200"/>
              <a:t> he </a:t>
            </a:r>
            <a:r>
              <a:rPr lang="en-US" altLang="en-US" sz="3200" b="1" i="1">
                <a:solidFill>
                  <a:srgbClr val="009900"/>
                </a:solidFill>
              </a:rPr>
              <a:t>eating</a:t>
            </a:r>
            <a:r>
              <a:rPr lang="en-US" altLang="en-US" sz="3200"/>
              <a:t> pancakes </a:t>
            </a:r>
            <a:r>
              <a:rPr lang="en-US" altLang="en-US" sz="3200" b="1" i="1">
                <a:solidFill>
                  <a:srgbClr val="009900"/>
                </a:solidFill>
              </a:rPr>
              <a:t>right now</a:t>
            </a:r>
            <a:r>
              <a:rPr lang="en-US" altLang="en-US" sz="3200"/>
              <a:t>?</a:t>
            </a:r>
            <a:endParaRPr lang="en-US" altLang="en-US" sz="3200">
              <a:solidFill>
                <a:schemeClr val="tx2"/>
              </a:solidFill>
            </a:endParaRPr>
          </a:p>
        </p:txBody>
      </p:sp>
      <p:sp>
        <p:nvSpPr>
          <p:cNvPr id="78855" name="Text Box 17"/>
          <p:cNvSpPr txBox="1">
            <a:spLocks noChangeArrowheads="1"/>
          </p:cNvSpPr>
          <p:nvPr/>
        </p:nvSpPr>
        <p:spPr bwMode="auto">
          <a:xfrm>
            <a:off x="1038225" y="304800"/>
            <a:ext cx="7143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4-5  SIMPLE PRESENT TENSE vs. </a:t>
            </a:r>
          </a:p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       THE PRESENT PROGRESSIVE </a:t>
            </a:r>
            <a:endParaRPr lang="en-US" altLang="en-US" sz="2000" i="1">
              <a:solidFill>
                <a:schemeClr val="bg1"/>
              </a:solidFill>
            </a:endParaRPr>
          </a:p>
        </p:txBody>
      </p:sp>
      <p:sp>
        <p:nvSpPr>
          <p:cNvPr id="352276" name="Rectangle 20"/>
          <p:cNvSpPr>
            <a:spLocks noChangeArrowheads="1"/>
          </p:cNvSpPr>
          <p:nvPr/>
        </p:nvSpPr>
        <p:spPr bwMode="auto">
          <a:xfrm>
            <a:off x="228600" y="3581400"/>
            <a:ext cx="55054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(h)</a:t>
            </a:r>
            <a:r>
              <a:rPr lang="en-US" altLang="en-US" sz="3200">
                <a:solidFill>
                  <a:srgbClr val="FF0000"/>
                </a:solidFill>
              </a:rPr>
              <a:t> </a:t>
            </a:r>
            <a:r>
              <a:rPr lang="en-US" altLang="en-US" sz="3200" b="1" i="1">
                <a:solidFill>
                  <a:srgbClr val="009900"/>
                </a:solidFill>
              </a:rPr>
              <a:t>Is</a:t>
            </a:r>
            <a:r>
              <a:rPr lang="en-US" altLang="en-US" sz="3200" b="1" i="1">
                <a:solidFill>
                  <a:srgbClr val="FF0000"/>
                </a:solidFill>
              </a:rPr>
              <a:t> </a:t>
            </a:r>
            <a:r>
              <a:rPr lang="en-US" altLang="en-US" sz="3200"/>
              <a:t>David </a:t>
            </a:r>
            <a:r>
              <a:rPr lang="en-US" altLang="en-US" sz="3200" b="1" i="1">
                <a:solidFill>
                  <a:srgbClr val="009900"/>
                </a:solidFill>
              </a:rPr>
              <a:t>riding</a:t>
            </a:r>
            <a:r>
              <a:rPr lang="en-US" altLang="en-US" sz="3200"/>
              <a:t> right now?</a:t>
            </a:r>
            <a:endParaRPr lang="en-US" altLang="en-US"/>
          </a:p>
        </p:txBody>
      </p:sp>
      <p:sp>
        <p:nvSpPr>
          <p:cNvPr id="78857" name="Rectangle 21"/>
          <p:cNvSpPr>
            <a:spLocks noChangeArrowheads="1"/>
          </p:cNvSpPr>
          <p:nvPr/>
        </p:nvSpPr>
        <p:spPr bwMode="auto">
          <a:xfrm>
            <a:off x="206375" y="2971800"/>
            <a:ext cx="58896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(g)</a:t>
            </a:r>
            <a:r>
              <a:rPr lang="en-US" altLang="en-US" sz="3200">
                <a:solidFill>
                  <a:srgbClr val="FF0000"/>
                </a:solidFill>
              </a:rPr>
              <a:t> </a:t>
            </a:r>
            <a:r>
              <a:rPr lang="en-US" altLang="en-US" sz="3200" b="1" i="1">
                <a:solidFill>
                  <a:srgbClr val="3333FF"/>
                </a:solidFill>
              </a:rPr>
              <a:t>Does</a:t>
            </a:r>
            <a:r>
              <a:rPr lang="en-US" altLang="en-US" sz="3200">
                <a:solidFill>
                  <a:srgbClr val="FF0000"/>
                </a:solidFill>
              </a:rPr>
              <a:t> </a:t>
            </a:r>
            <a:r>
              <a:rPr lang="en-US" altLang="en-US" sz="3200"/>
              <a:t>David </a:t>
            </a:r>
            <a:r>
              <a:rPr lang="en-US" altLang="en-US" sz="3200" b="1" i="1">
                <a:solidFill>
                  <a:srgbClr val="3333FF"/>
                </a:solidFill>
              </a:rPr>
              <a:t>ride</a:t>
            </a:r>
            <a:r>
              <a:rPr lang="en-US" altLang="en-US" sz="3200"/>
              <a:t> every day?</a:t>
            </a:r>
            <a:endParaRPr lang="en-US" altLang="en-US"/>
          </a:p>
        </p:txBody>
      </p:sp>
      <p:sp>
        <p:nvSpPr>
          <p:cNvPr id="78858" name="AutoShape 22"/>
          <p:cNvSpPr>
            <a:spLocks noChangeArrowheads="1"/>
          </p:cNvSpPr>
          <p:nvPr/>
        </p:nvSpPr>
        <p:spPr bwMode="auto">
          <a:xfrm>
            <a:off x="457200" y="4572000"/>
            <a:ext cx="3505200" cy="1676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8859" name="Text Box 24"/>
          <p:cNvSpPr txBox="1">
            <a:spLocks noChangeArrowheads="1"/>
          </p:cNvSpPr>
          <p:nvPr/>
        </p:nvSpPr>
        <p:spPr bwMode="auto">
          <a:xfrm>
            <a:off x="533400" y="4572000"/>
            <a:ext cx="3276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u="sng">
                <a:solidFill>
                  <a:srgbClr val="3333FF"/>
                </a:solidFill>
              </a:rPr>
              <a:t>simple present</a:t>
            </a:r>
            <a:r>
              <a:rPr lang="en-US" altLang="en-US" sz="3200"/>
              <a:t> </a:t>
            </a:r>
            <a:r>
              <a:rPr lang="en-US" altLang="en-US" sz="3200" b="1" i="1">
                <a:solidFill>
                  <a:srgbClr val="3333FF"/>
                </a:solidFill>
              </a:rPr>
              <a:t>do</a:t>
            </a:r>
            <a:r>
              <a:rPr lang="en-US" altLang="en-US" sz="3200"/>
              <a:t> and </a:t>
            </a:r>
            <a:r>
              <a:rPr lang="en-US" altLang="en-US" sz="3200" b="1" i="1">
                <a:solidFill>
                  <a:srgbClr val="3333FF"/>
                </a:solidFill>
              </a:rPr>
              <a:t>does</a:t>
            </a:r>
            <a:r>
              <a:rPr lang="en-US" altLang="en-US" sz="3200"/>
              <a:t> as       helping verbs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/>
          </a:p>
        </p:txBody>
      </p:sp>
      <p:sp>
        <p:nvSpPr>
          <p:cNvPr id="352281" name="AutoShape 25"/>
          <p:cNvSpPr>
            <a:spLocks noChangeArrowheads="1"/>
          </p:cNvSpPr>
          <p:nvPr/>
        </p:nvSpPr>
        <p:spPr bwMode="auto">
          <a:xfrm>
            <a:off x="4572000" y="4572000"/>
            <a:ext cx="4267200" cy="1676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52282" name="Text Box 26"/>
          <p:cNvSpPr txBox="1">
            <a:spLocks noChangeArrowheads="1"/>
          </p:cNvSpPr>
          <p:nvPr/>
        </p:nvSpPr>
        <p:spPr bwMode="auto">
          <a:xfrm>
            <a:off x="4724400" y="4648200"/>
            <a:ext cx="41148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u="sng">
                <a:solidFill>
                  <a:srgbClr val="009900"/>
                </a:solidFill>
              </a:rPr>
              <a:t>present progressive</a:t>
            </a:r>
            <a:endParaRPr lang="en-US" altLang="en-US" sz="3200">
              <a:solidFill>
                <a:srgbClr val="009900"/>
              </a:solidFill>
            </a:endParaRPr>
          </a:p>
          <a:p>
            <a:pPr algn="ctr" eaLnBrk="1" hangingPunct="1"/>
            <a:r>
              <a:rPr lang="en-US" altLang="en-US" sz="3200" b="1" i="1">
                <a:solidFill>
                  <a:srgbClr val="009900"/>
                </a:solidFill>
              </a:rPr>
              <a:t>am</a:t>
            </a:r>
            <a:r>
              <a:rPr lang="en-US" altLang="en-US" sz="3200"/>
              <a:t>, </a:t>
            </a:r>
            <a:r>
              <a:rPr lang="en-US" altLang="en-US" sz="3200" b="1" i="1">
                <a:solidFill>
                  <a:srgbClr val="009900"/>
                </a:solidFill>
              </a:rPr>
              <a:t>is</a:t>
            </a:r>
            <a:r>
              <a:rPr lang="en-US" altLang="en-US" sz="3200"/>
              <a:t>, and </a:t>
            </a:r>
            <a:r>
              <a:rPr lang="en-US" altLang="en-US" sz="3200" b="1" i="1">
                <a:solidFill>
                  <a:srgbClr val="009900"/>
                </a:solidFill>
              </a:rPr>
              <a:t>are</a:t>
            </a:r>
            <a:r>
              <a:rPr lang="en-US" altLang="en-US" sz="3200"/>
              <a:t> </a:t>
            </a:r>
          </a:p>
          <a:p>
            <a:pPr algn="ctr" eaLnBrk="1" hangingPunct="1"/>
            <a:r>
              <a:rPr lang="en-US" altLang="en-US" sz="3200"/>
              <a:t>in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62" grpId="0"/>
      <p:bldP spid="352263" grpId="0"/>
      <p:bldP spid="352276" grpId="0"/>
      <p:bldP spid="352281" grpId="0" animBg="1"/>
      <p:bldP spid="35228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6FE4F8-BD8C-4B5A-9710-BE35819F7BB0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349197" name="Text Box 13"/>
          <p:cNvSpPr txBox="1">
            <a:spLocks noChangeArrowheads="1"/>
          </p:cNvSpPr>
          <p:nvPr/>
        </p:nvSpPr>
        <p:spPr bwMode="auto">
          <a:xfrm>
            <a:off x="617538" y="3581400"/>
            <a:ext cx="63166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</a:pPr>
            <a:r>
              <a:rPr lang="en-US" altLang="en-US" sz="3200"/>
              <a:t>(l) She </a:t>
            </a:r>
            <a:r>
              <a:rPr lang="en-US" altLang="en-US" sz="3200" b="1" i="1">
                <a:solidFill>
                  <a:srgbClr val="009900"/>
                </a:solidFill>
              </a:rPr>
              <a:t>isn’t exercising</a:t>
            </a:r>
            <a:r>
              <a:rPr lang="en-US" altLang="en-US" sz="3200" b="1" i="1">
                <a:solidFill>
                  <a:srgbClr val="FF0000"/>
                </a:solidFill>
              </a:rPr>
              <a:t> </a:t>
            </a:r>
            <a:r>
              <a:rPr lang="en-US" altLang="en-US" sz="3200"/>
              <a:t>right now.</a:t>
            </a:r>
          </a:p>
        </p:txBody>
      </p:sp>
      <p:sp>
        <p:nvSpPr>
          <p:cNvPr id="80900" name="Text Box 6"/>
          <p:cNvSpPr txBox="1">
            <a:spLocks noChangeArrowheads="1"/>
          </p:cNvSpPr>
          <p:nvPr/>
        </p:nvSpPr>
        <p:spPr bwMode="auto">
          <a:xfrm>
            <a:off x="609600" y="2895600"/>
            <a:ext cx="716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</a:pPr>
            <a:r>
              <a:rPr lang="en-US" altLang="en-US" sz="3200">
                <a:solidFill>
                  <a:schemeClr val="tx2"/>
                </a:solidFill>
              </a:rPr>
              <a:t>(k) She </a:t>
            </a:r>
            <a:r>
              <a:rPr lang="en-US" altLang="en-US" sz="3200" b="1" i="1">
                <a:solidFill>
                  <a:srgbClr val="3333FF"/>
                </a:solidFill>
              </a:rPr>
              <a:t>doesn’t exercise</a:t>
            </a:r>
            <a:r>
              <a:rPr lang="en-US" altLang="en-US" sz="3200"/>
              <a:t> every day.</a:t>
            </a:r>
          </a:p>
        </p:txBody>
      </p:sp>
      <p:sp>
        <p:nvSpPr>
          <p:cNvPr id="349196" name="Text Box 12"/>
          <p:cNvSpPr txBox="1">
            <a:spLocks noChangeArrowheads="1"/>
          </p:cNvSpPr>
          <p:nvPr/>
        </p:nvSpPr>
        <p:spPr bwMode="auto">
          <a:xfrm>
            <a:off x="609600" y="2209800"/>
            <a:ext cx="6880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</a:pPr>
            <a:r>
              <a:rPr lang="en-US" altLang="en-US" sz="3200"/>
              <a:t>(j) I</a:t>
            </a:r>
            <a:r>
              <a:rPr lang="en-US" altLang="en-US" sz="3200" b="1">
                <a:solidFill>
                  <a:srgbClr val="009900"/>
                </a:solidFill>
              </a:rPr>
              <a:t>’</a:t>
            </a:r>
            <a:r>
              <a:rPr lang="en-US" altLang="en-US" sz="3200" b="1" i="1">
                <a:solidFill>
                  <a:srgbClr val="009900"/>
                </a:solidFill>
              </a:rPr>
              <a:t>m</a:t>
            </a:r>
            <a:r>
              <a:rPr lang="en-US" altLang="en-US" sz="3200" b="1" i="1"/>
              <a:t> </a:t>
            </a:r>
            <a:r>
              <a:rPr lang="en-US" altLang="en-US" sz="3200" b="1" i="1">
                <a:solidFill>
                  <a:srgbClr val="009900"/>
                </a:solidFill>
              </a:rPr>
              <a:t>not riding</a:t>
            </a:r>
            <a:r>
              <a:rPr lang="en-US" altLang="en-US" sz="3200" b="1" i="1">
                <a:solidFill>
                  <a:srgbClr val="FF0000"/>
                </a:solidFill>
              </a:rPr>
              <a:t> </a:t>
            </a:r>
            <a:r>
              <a:rPr lang="en-US" altLang="en-US" sz="3200"/>
              <a:t>my horse right now.</a:t>
            </a:r>
            <a:endParaRPr lang="en-US" altLang="en-US" sz="3200">
              <a:solidFill>
                <a:schemeClr val="tx2"/>
              </a:solidFill>
            </a:endParaRPr>
          </a:p>
        </p:txBody>
      </p:sp>
      <p:sp>
        <p:nvSpPr>
          <p:cNvPr id="80902" name="Text Box 7"/>
          <p:cNvSpPr txBox="1">
            <a:spLocks noChangeArrowheads="1"/>
          </p:cNvSpPr>
          <p:nvPr/>
        </p:nvSpPr>
        <p:spPr bwMode="auto">
          <a:xfrm>
            <a:off x="609600" y="1600200"/>
            <a:ext cx="6496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</a:pPr>
            <a:r>
              <a:rPr lang="en-US" altLang="en-US" sz="3200"/>
              <a:t>(i) I </a:t>
            </a:r>
            <a:r>
              <a:rPr lang="en-US" altLang="en-US" sz="3200" b="1" i="1">
                <a:solidFill>
                  <a:srgbClr val="3333FF"/>
                </a:solidFill>
              </a:rPr>
              <a:t>don’t ride</a:t>
            </a:r>
            <a:r>
              <a:rPr lang="en-US" altLang="en-US" sz="3200">
                <a:solidFill>
                  <a:srgbClr val="FF0000"/>
                </a:solidFill>
              </a:rPr>
              <a:t> </a:t>
            </a:r>
            <a:r>
              <a:rPr lang="en-US" altLang="en-US" sz="3200"/>
              <a:t>my horse every day.</a:t>
            </a:r>
            <a:endParaRPr lang="en-US" altLang="en-US" sz="3200">
              <a:solidFill>
                <a:schemeClr val="tx2"/>
              </a:solidFill>
            </a:endParaRPr>
          </a:p>
        </p:txBody>
      </p:sp>
      <p:sp>
        <p:nvSpPr>
          <p:cNvPr id="80903" name="Text Box 10"/>
          <p:cNvSpPr txBox="1">
            <a:spLocks noChangeArrowheads="1"/>
          </p:cNvSpPr>
          <p:nvPr/>
        </p:nvSpPr>
        <p:spPr bwMode="auto">
          <a:xfrm>
            <a:off x="693738" y="1168400"/>
            <a:ext cx="2216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chemeClr val="tx2"/>
                </a:solidFill>
              </a:rPr>
              <a:t>NEGATIVES</a:t>
            </a:r>
          </a:p>
        </p:txBody>
      </p:sp>
      <p:sp>
        <p:nvSpPr>
          <p:cNvPr id="349195" name="Text Box 11"/>
          <p:cNvSpPr txBox="1">
            <a:spLocks noChangeArrowheads="1"/>
          </p:cNvSpPr>
          <p:nvPr/>
        </p:nvSpPr>
        <p:spPr bwMode="auto">
          <a:xfrm>
            <a:off x="6467475" y="5013325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600">
              <a:solidFill>
                <a:schemeClr val="tx2"/>
              </a:solidFill>
            </a:endParaRPr>
          </a:p>
        </p:txBody>
      </p:sp>
      <p:sp>
        <p:nvSpPr>
          <p:cNvPr id="80905" name="Text Box 28"/>
          <p:cNvSpPr txBox="1">
            <a:spLocks noChangeArrowheads="1"/>
          </p:cNvSpPr>
          <p:nvPr/>
        </p:nvSpPr>
        <p:spPr bwMode="auto">
          <a:xfrm>
            <a:off x="1038225" y="304800"/>
            <a:ext cx="7143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4-5  SIMPLE PRESENT TENSE vs. </a:t>
            </a:r>
          </a:p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       THE PRESENT PROGRESSIVE </a:t>
            </a:r>
            <a:endParaRPr lang="en-US" altLang="en-US" sz="2000" i="1">
              <a:solidFill>
                <a:schemeClr val="bg1"/>
              </a:solidFill>
            </a:endParaRPr>
          </a:p>
        </p:txBody>
      </p:sp>
      <p:sp>
        <p:nvSpPr>
          <p:cNvPr id="80906" name="AutoShape 31"/>
          <p:cNvSpPr>
            <a:spLocks noChangeArrowheads="1"/>
          </p:cNvSpPr>
          <p:nvPr/>
        </p:nvSpPr>
        <p:spPr bwMode="auto">
          <a:xfrm>
            <a:off x="381000" y="4724400"/>
            <a:ext cx="3657600" cy="1676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9216" name="AutoShape 32"/>
          <p:cNvSpPr>
            <a:spLocks noChangeArrowheads="1"/>
          </p:cNvSpPr>
          <p:nvPr/>
        </p:nvSpPr>
        <p:spPr bwMode="auto">
          <a:xfrm>
            <a:off x="4495800" y="4724400"/>
            <a:ext cx="4267200" cy="17526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80908" name="Text Box 33"/>
          <p:cNvSpPr txBox="1">
            <a:spLocks noChangeArrowheads="1"/>
          </p:cNvSpPr>
          <p:nvPr/>
        </p:nvSpPr>
        <p:spPr bwMode="auto">
          <a:xfrm>
            <a:off x="457200" y="4648200"/>
            <a:ext cx="35814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3200" b="1"/>
              <a:t>  </a:t>
            </a:r>
            <a:r>
              <a:rPr lang="en-US" altLang="en-US" sz="3200" b="1" u="sng">
                <a:solidFill>
                  <a:srgbClr val="3333FF"/>
                </a:solidFill>
              </a:rPr>
              <a:t>simple present</a:t>
            </a:r>
            <a:endParaRPr lang="en-US" altLang="en-US" sz="3200">
              <a:solidFill>
                <a:schemeClr val="tx2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3200">
                <a:solidFill>
                  <a:schemeClr val="tx2"/>
                </a:solidFill>
              </a:rPr>
              <a:t>uses </a:t>
            </a:r>
            <a:r>
              <a:rPr lang="en-US" altLang="en-US" sz="3200" b="1" i="1">
                <a:solidFill>
                  <a:srgbClr val="3333FF"/>
                </a:solidFill>
              </a:rPr>
              <a:t>do</a:t>
            </a:r>
            <a:r>
              <a:rPr lang="en-US" altLang="en-US" sz="3200"/>
              <a:t> and </a:t>
            </a:r>
            <a:r>
              <a:rPr lang="en-US" altLang="en-US" sz="3200" b="1" i="1">
                <a:solidFill>
                  <a:srgbClr val="3333FF"/>
                </a:solidFill>
              </a:rPr>
              <a:t>does</a:t>
            </a:r>
            <a:r>
              <a:rPr lang="en-US" altLang="en-US" sz="3200" b="1" i="1">
                <a:solidFill>
                  <a:srgbClr val="FF0000"/>
                </a:solidFill>
              </a:rPr>
              <a:t> </a:t>
            </a:r>
          </a:p>
          <a:p>
            <a:pPr algn="ctr" eaLnBrk="1" hangingPunct="1"/>
            <a:r>
              <a:rPr lang="en-US" altLang="en-US" sz="3200"/>
              <a:t>as helping verbs</a:t>
            </a:r>
          </a:p>
        </p:txBody>
      </p:sp>
      <p:sp>
        <p:nvSpPr>
          <p:cNvPr id="349218" name="Text Box 34"/>
          <p:cNvSpPr txBox="1">
            <a:spLocks noChangeArrowheads="1"/>
          </p:cNvSpPr>
          <p:nvPr/>
        </p:nvSpPr>
        <p:spPr bwMode="auto">
          <a:xfrm>
            <a:off x="4648200" y="4648200"/>
            <a:ext cx="41910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u="sng">
                <a:solidFill>
                  <a:srgbClr val="009900"/>
                </a:solidFill>
              </a:rPr>
              <a:t>present progressive</a:t>
            </a:r>
            <a:endParaRPr lang="en-US" altLang="en-US" sz="3200" b="1">
              <a:solidFill>
                <a:srgbClr val="009900"/>
              </a:solidFill>
            </a:endParaRPr>
          </a:p>
          <a:p>
            <a:pPr eaLnBrk="1" hangingPunct="1"/>
            <a:endParaRPr lang="en-US" altLang="en-US" sz="1600" b="1"/>
          </a:p>
          <a:p>
            <a:pPr algn="ctr" eaLnBrk="1" hangingPunct="1"/>
            <a:r>
              <a:rPr lang="en-US" altLang="en-US" sz="3200"/>
              <a:t>uses</a:t>
            </a:r>
            <a:r>
              <a:rPr lang="en-US" altLang="en-US" sz="3200" b="1"/>
              <a:t> </a:t>
            </a:r>
            <a:r>
              <a:rPr lang="en-US" altLang="en-US" sz="3200" b="1" i="1">
                <a:solidFill>
                  <a:srgbClr val="009900"/>
                </a:solidFill>
              </a:rPr>
              <a:t>am</a:t>
            </a:r>
            <a:r>
              <a:rPr lang="en-US" altLang="en-US" sz="3200"/>
              <a:t>,</a:t>
            </a:r>
            <a:r>
              <a:rPr lang="en-US" altLang="en-US" sz="3200" b="1" i="1"/>
              <a:t> </a:t>
            </a:r>
            <a:r>
              <a:rPr lang="en-US" altLang="en-US" sz="3200" b="1" i="1">
                <a:solidFill>
                  <a:srgbClr val="009900"/>
                </a:solidFill>
              </a:rPr>
              <a:t>is</a:t>
            </a:r>
            <a:r>
              <a:rPr lang="en-US" altLang="en-US" sz="3200"/>
              <a:t>,</a:t>
            </a:r>
            <a:r>
              <a:rPr lang="en-US" altLang="en-US" sz="3200" b="1"/>
              <a:t> </a:t>
            </a:r>
            <a:r>
              <a:rPr lang="en-US" altLang="en-US" sz="3200"/>
              <a:t>and</a:t>
            </a:r>
            <a:r>
              <a:rPr lang="en-US" altLang="en-US" sz="3200" b="1"/>
              <a:t> </a:t>
            </a:r>
            <a:r>
              <a:rPr lang="en-US" altLang="en-US" sz="3200" b="1" i="1">
                <a:solidFill>
                  <a:srgbClr val="009900"/>
                </a:solidFill>
              </a:rPr>
              <a:t>are</a:t>
            </a:r>
            <a:r>
              <a:rPr lang="en-US" altLang="en-US" sz="3200" b="1"/>
              <a:t> </a:t>
            </a:r>
          </a:p>
          <a:p>
            <a:pPr algn="ctr" eaLnBrk="1" hangingPunct="1"/>
            <a:r>
              <a:rPr lang="en-US" altLang="en-US" sz="3200"/>
              <a:t>in negatives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97" grpId="0"/>
      <p:bldP spid="349196" grpId="0"/>
      <p:bldP spid="349195" grpId="0"/>
      <p:bldP spid="349216" grpId="0" animBg="1"/>
      <p:bldP spid="3492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179E4D-BF4F-4AED-9515-8B28E912C231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09800"/>
            <a:ext cx="8382000" cy="6096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en-US" sz="3600"/>
              <a:t>Rodolfo _________ to school every day.</a:t>
            </a:r>
          </a:p>
          <a:p>
            <a:pPr eaLnBrk="1" hangingPunct="1">
              <a:buFontTx/>
              <a:buNone/>
            </a:pPr>
            <a:r>
              <a:rPr lang="en-US" altLang="en-US" sz="3600"/>
              <a:t>Right now he _________ with Amy.</a:t>
            </a:r>
          </a:p>
          <a:p>
            <a:pPr eaLnBrk="1" hangingPunct="1">
              <a:buFontTx/>
              <a:buNone/>
            </a:pPr>
            <a:endParaRPr lang="en-US" altLang="en-US" sz="3600"/>
          </a:p>
        </p:txBody>
      </p:sp>
      <p:sp>
        <p:nvSpPr>
          <p:cNvPr id="289798" name="Text Box 6"/>
          <p:cNvSpPr txBox="1">
            <a:spLocks noChangeArrowheads="1"/>
          </p:cNvSpPr>
          <p:nvPr/>
        </p:nvSpPr>
        <p:spPr bwMode="auto">
          <a:xfrm>
            <a:off x="2667000" y="2209800"/>
            <a:ext cx="1327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walks</a:t>
            </a:r>
          </a:p>
        </p:txBody>
      </p:sp>
      <p:sp>
        <p:nvSpPr>
          <p:cNvPr id="289799" name="Text Box 7"/>
          <p:cNvSpPr txBox="1">
            <a:spLocks noChangeArrowheads="1"/>
          </p:cNvSpPr>
          <p:nvPr/>
        </p:nvSpPr>
        <p:spPr bwMode="auto">
          <a:xfrm>
            <a:off x="3276600" y="2895600"/>
            <a:ext cx="2165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is walking</a:t>
            </a:r>
          </a:p>
        </p:txBody>
      </p:sp>
      <p:pic>
        <p:nvPicPr>
          <p:cNvPr id="82950" name="Picture 13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86200"/>
            <a:ext cx="2590800" cy="2676525"/>
          </a:xfrm>
          <a:prstGeom prst="rect">
            <a:avLst/>
          </a:prstGeom>
          <a:noFill/>
          <a:ln w="28575" algn="ctr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51" name="Text Box 15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4-5  Let’s Practice</a:t>
            </a:r>
          </a:p>
        </p:txBody>
      </p:sp>
      <p:sp>
        <p:nvSpPr>
          <p:cNvPr id="82952" name="AutoShape 19"/>
          <p:cNvSpPr>
            <a:spLocks noChangeArrowheads="1"/>
          </p:cNvSpPr>
          <p:nvPr/>
        </p:nvSpPr>
        <p:spPr bwMode="auto">
          <a:xfrm>
            <a:off x="3733800" y="1219200"/>
            <a:ext cx="1371600" cy="685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53" name="Rectangle 20"/>
          <p:cNvSpPr>
            <a:spLocks noChangeArrowheads="1"/>
          </p:cNvSpPr>
          <p:nvPr/>
        </p:nvSpPr>
        <p:spPr bwMode="auto">
          <a:xfrm>
            <a:off x="3848100" y="1219200"/>
            <a:ext cx="1174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/>
              <a:t>walk</a:t>
            </a:r>
            <a:endParaRPr lang="en-US" altLang="en-US" sz="3600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8" grpId="0"/>
      <p:bldP spid="2897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C770AC-B889-45AA-955F-F92712F8398C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7496" name="AutoShape 88"/>
          <p:cNvSpPr>
            <a:spLocks noChangeArrowheads="1"/>
          </p:cNvSpPr>
          <p:nvPr/>
        </p:nvSpPr>
        <p:spPr bwMode="auto">
          <a:xfrm>
            <a:off x="609600" y="5105400"/>
            <a:ext cx="8229600" cy="9906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        </a:t>
            </a:r>
            <a:endParaRPr lang="en-US" altLang="en-US" b="1" i="1"/>
          </a:p>
        </p:txBody>
      </p:sp>
      <p:sp>
        <p:nvSpPr>
          <p:cNvPr id="17470" name="Rectangle 62"/>
          <p:cNvSpPr>
            <a:spLocks noChangeArrowheads="1"/>
          </p:cNvSpPr>
          <p:nvPr/>
        </p:nvSpPr>
        <p:spPr bwMode="auto">
          <a:xfrm>
            <a:off x="6705600" y="3048000"/>
            <a:ext cx="1828800" cy="457200"/>
          </a:xfrm>
          <a:prstGeom prst="rect">
            <a:avLst/>
          </a:prstGeom>
          <a:solidFill>
            <a:srgbClr val="FF0000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69" name="Rectangle 61"/>
          <p:cNvSpPr>
            <a:spLocks noChangeArrowheads="1"/>
          </p:cNvSpPr>
          <p:nvPr/>
        </p:nvSpPr>
        <p:spPr bwMode="auto">
          <a:xfrm>
            <a:off x="6705600" y="1905000"/>
            <a:ext cx="1828800" cy="457200"/>
          </a:xfrm>
          <a:prstGeom prst="rect">
            <a:avLst/>
          </a:prstGeom>
          <a:solidFill>
            <a:srgbClr val="FF0000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71" name="Rectangle 63"/>
          <p:cNvSpPr>
            <a:spLocks noChangeArrowheads="1"/>
          </p:cNvSpPr>
          <p:nvPr/>
        </p:nvSpPr>
        <p:spPr bwMode="auto">
          <a:xfrm>
            <a:off x="6629400" y="4114800"/>
            <a:ext cx="1905000" cy="457200"/>
          </a:xfrm>
          <a:prstGeom prst="rect">
            <a:avLst/>
          </a:prstGeom>
          <a:solidFill>
            <a:srgbClr val="FF0000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54" name="Text Box 46"/>
          <p:cNvSpPr txBox="1">
            <a:spLocks noChangeArrowheads="1"/>
          </p:cNvSpPr>
          <p:nvPr/>
        </p:nvSpPr>
        <p:spPr bwMode="auto">
          <a:xfrm>
            <a:off x="304800" y="2971800"/>
            <a:ext cx="82502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 </a:t>
            </a:r>
            <a:r>
              <a:rPr lang="en-US" altLang="en-US" sz="3200"/>
              <a:t>(b)</a:t>
            </a:r>
            <a:r>
              <a:rPr lang="en-US" altLang="en-US" sz="2800" b="1">
                <a:solidFill>
                  <a:srgbClr val="800080"/>
                </a:solidFill>
              </a:rPr>
              <a:t> </a:t>
            </a:r>
            <a:r>
              <a:rPr lang="en-US" altLang="en-US" sz="3200"/>
              <a:t>Lily </a:t>
            </a:r>
            <a:r>
              <a:rPr lang="en-US" altLang="en-US" sz="3200" b="1"/>
              <a:t>  </a:t>
            </a:r>
            <a:r>
              <a:rPr lang="en-US" altLang="en-US" sz="3200" b="1" i="1">
                <a:solidFill>
                  <a:srgbClr val="00CC00"/>
                </a:solidFill>
              </a:rPr>
              <a:t>is</a:t>
            </a:r>
            <a:r>
              <a:rPr lang="en-US" altLang="en-US" sz="3200" b="1" i="1"/>
              <a:t>   </a:t>
            </a:r>
            <a:r>
              <a:rPr lang="en-US" altLang="en-US" sz="3200" b="1" i="1">
                <a:solidFill>
                  <a:srgbClr val="FF0066"/>
                </a:solidFill>
              </a:rPr>
              <a:t>working</a:t>
            </a:r>
            <a:r>
              <a:rPr lang="en-US" altLang="en-US" sz="3200" b="1"/>
              <a:t> </a:t>
            </a:r>
            <a:r>
              <a:rPr lang="en-US" altLang="en-US" sz="3200"/>
              <a:t>in the library right now.</a:t>
            </a:r>
          </a:p>
        </p:txBody>
      </p:sp>
      <p:sp>
        <p:nvSpPr>
          <p:cNvPr id="11272" name="Text Box 24"/>
          <p:cNvSpPr txBox="1">
            <a:spLocks noChangeArrowheads="1"/>
          </p:cNvSpPr>
          <p:nvPr/>
        </p:nvSpPr>
        <p:spPr bwMode="auto">
          <a:xfrm>
            <a:off x="381000" y="1828800"/>
            <a:ext cx="8242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(a)</a:t>
            </a:r>
            <a:r>
              <a:rPr lang="en-US" altLang="en-US" sz="2800" b="1">
                <a:solidFill>
                  <a:srgbClr val="800080"/>
                </a:solidFill>
              </a:rPr>
              <a:t> </a:t>
            </a:r>
            <a:r>
              <a:rPr lang="en-US" altLang="en-US" sz="3200"/>
              <a:t>I</a:t>
            </a:r>
            <a:r>
              <a:rPr lang="en-US" altLang="en-US" sz="3200" b="1"/>
              <a:t>       </a:t>
            </a:r>
            <a:r>
              <a:rPr lang="en-US" altLang="en-US" sz="3200" b="1" i="1">
                <a:solidFill>
                  <a:srgbClr val="00CC00"/>
                </a:solidFill>
              </a:rPr>
              <a:t>am</a:t>
            </a:r>
            <a:r>
              <a:rPr lang="en-US" altLang="en-US" sz="3200" b="1" i="1"/>
              <a:t>  </a:t>
            </a:r>
            <a:r>
              <a:rPr lang="en-US" altLang="en-US" sz="3200" b="1" i="1">
                <a:solidFill>
                  <a:srgbClr val="FF0066"/>
                </a:solidFill>
              </a:rPr>
              <a:t>working</a:t>
            </a:r>
            <a:r>
              <a:rPr lang="en-US" altLang="en-US" sz="3200" b="1"/>
              <a:t> </a:t>
            </a:r>
            <a:r>
              <a:rPr lang="en-US" altLang="en-US" sz="3200"/>
              <a:t>in the library right now.</a:t>
            </a:r>
          </a:p>
        </p:txBody>
      </p:sp>
      <p:sp>
        <p:nvSpPr>
          <p:cNvPr id="17456" name="Text Box 48"/>
          <p:cNvSpPr txBox="1">
            <a:spLocks noChangeArrowheads="1"/>
          </p:cNvSpPr>
          <p:nvPr/>
        </p:nvSpPr>
        <p:spPr bwMode="auto">
          <a:xfrm>
            <a:off x="381000" y="4038600"/>
            <a:ext cx="81756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(c)</a:t>
            </a:r>
            <a:r>
              <a:rPr lang="en-US" altLang="en-US" sz="2800" b="1">
                <a:solidFill>
                  <a:srgbClr val="800080"/>
                </a:solidFill>
              </a:rPr>
              <a:t> </a:t>
            </a:r>
            <a:r>
              <a:rPr lang="en-US" altLang="en-US" sz="3200"/>
              <a:t>You</a:t>
            </a:r>
            <a:r>
              <a:rPr lang="en-US" altLang="en-US" sz="3200" b="1"/>
              <a:t>  </a:t>
            </a:r>
            <a:r>
              <a:rPr lang="en-US" altLang="en-US" sz="3200" b="1" i="1">
                <a:solidFill>
                  <a:srgbClr val="00CC00"/>
                </a:solidFill>
              </a:rPr>
              <a:t>are</a:t>
            </a:r>
            <a:r>
              <a:rPr lang="en-US" altLang="en-US" sz="3200" b="1" i="1"/>
              <a:t> </a:t>
            </a:r>
            <a:r>
              <a:rPr lang="en-US" altLang="en-US" sz="3200" b="1" i="1">
                <a:solidFill>
                  <a:srgbClr val="FF0066"/>
                </a:solidFill>
              </a:rPr>
              <a:t>working</a:t>
            </a:r>
            <a:r>
              <a:rPr lang="en-US" altLang="en-US" sz="3200" b="1"/>
              <a:t> </a:t>
            </a:r>
            <a:r>
              <a:rPr lang="en-US" altLang="en-US" sz="3200"/>
              <a:t>in the library right now.</a:t>
            </a:r>
          </a:p>
        </p:txBody>
      </p:sp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1447800" y="1371600"/>
            <a:ext cx="2943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chemeClr val="hlink"/>
                </a:solidFill>
              </a:rPr>
              <a:t>     </a:t>
            </a:r>
            <a:r>
              <a:rPr lang="en-US" altLang="en-US" sz="3200" i="1">
                <a:solidFill>
                  <a:srgbClr val="00CC00"/>
                </a:solidFill>
              </a:rPr>
              <a:t>am</a:t>
            </a:r>
            <a:r>
              <a:rPr lang="en-US" altLang="en-US" sz="3200">
                <a:solidFill>
                  <a:srgbClr val="FF0066"/>
                </a:solidFill>
              </a:rPr>
              <a:t>   </a:t>
            </a:r>
            <a:r>
              <a:rPr lang="en-US" altLang="en-US" sz="3200"/>
              <a:t>+</a:t>
            </a:r>
            <a:r>
              <a:rPr lang="en-US" altLang="en-US" sz="3200">
                <a:solidFill>
                  <a:srgbClr val="FF0066"/>
                </a:solidFill>
              </a:rPr>
              <a:t>    -</a:t>
            </a:r>
            <a:r>
              <a:rPr lang="en-US" altLang="en-US" sz="3200" i="1">
                <a:solidFill>
                  <a:srgbClr val="FF0066"/>
                </a:solidFill>
              </a:rPr>
              <a:t>ing</a:t>
            </a:r>
          </a:p>
        </p:txBody>
      </p:sp>
      <p:sp>
        <p:nvSpPr>
          <p:cNvPr id="17455" name="Text Box 47"/>
          <p:cNvSpPr txBox="1">
            <a:spLocks noChangeArrowheads="1"/>
          </p:cNvSpPr>
          <p:nvPr/>
        </p:nvSpPr>
        <p:spPr bwMode="auto">
          <a:xfrm>
            <a:off x="2057400" y="2514600"/>
            <a:ext cx="2701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i="1">
                <a:solidFill>
                  <a:srgbClr val="00CC00"/>
                </a:solidFill>
              </a:rPr>
              <a:t>is</a:t>
            </a:r>
            <a:r>
              <a:rPr lang="en-US" altLang="en-US" sz="3200">
                <a:solidFill>
                  <a:srgbClr val="FF0066"/>
                </a:solidFill>
              </a:rPr>
              <a:t>    </a:t>
            </a:r>
            <a:r>
              <a:rPr lang="en-US" altLang="en-US" sz="3200"/>
              <a:t>+</a:t>
            </a:r>
            <a:r>
              <a:rPr lang="en-US" altLang="en-US" sz="3200">
                <a:solidFill>
                  <a:srgbClr val="FF0066"/>
                </a:solidFill>
              </a:rPr>
              <a:t>     </a:t>
            </a:r>
            <a:r>
              <a:rPr lang="en-US" altLang="en-US" sz="3200" i="1">
                <a:solidFill>
                  <a:srgbClr val="FF0066"/>
                </a:solidFill>
              </a:rPr>
              <a:t>-ing</a:t>
            </a:r>
            <a:r>
              <a:rPr lang="en-US" altLang="en-US" sz="2800" b="1">
                <a:solidFill>
                  <a:srgbClr val="FF0066"/>
                </a:solidFill>
              </a:rPr>
              <a:t>   </a:t>
            </a:r>
          </a:p>
        </p:txBody>
      </p:sp>
      <p:sp>
        <p:nvSpPr>
          <p:cNvPr id="17457" name="Text Box 49"/>
          <p:cNvSpPr txBox="1">
            <a:spLocks noChangeArrowheads="1"/>
          </p:cNvSpPr>
          <p:nvPr/>
        </p:nvSpPr>
        <p:spPr bwMode="auto">
          <a:xfrm>
            <a:off x="1981200" y="3657600"/>
            <a:ext cx="2473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i="1">
                <a:solidFill>
                  <a:srgbClr val="00CC00"/>
                </a:solidFill>
              </a:rPr>
              <a:t>are</a:t>
            </a:r>
            <a:r>
              <a:rPr lang="en-US" altLang="en-US" sz="3200">
                <a:solidFill>
                  <a:srgbClr val="FF0066"/>
                </a:solidFill>
              </a:rPr>
              <a:t>  </a:t>
            </a:r>
            <a:r>
              <a:rPr lang="en-US" altLang="en-US" sz="3200"/>
              <a:t>+</a:t>
            </a:r>
            <a:r>
              <a:rPr lang="en-US" altLang="en-US" sz="3200">
                <a:solidFill>
                  <a:srgbClr val="FF0066"/>
                </a:solidFill>
              </a:rPr>
              <a:t>     </a:t>
            </a:r>
            <a:r>
              <a:rPr lang="en-US" altLang="en-US" sz="3200" i="1">
                <a:solidFill>
                  <a:srgbClr val="FF0066"/>
                </a:solidFill>
              </a:rPr>
              <a:t>-ing</a:t>
            </a:r>
            <a:endParaRPr lang="en-US" altLang="en-US" sz="3200" i="1">
              <a:solidFill>
                <a:schemeClr val="tx2"/>
              </a:solidFill>
            </a:endParaRPr>
          </a:p>
        </p:txBody>
      </p:sp>
      <p:sp>
        <p:nvSpPr>
          <p:cNvPr id="17464" name="Text Box 56"/>
          <p:cNvSpPr txBox="1">
            <a:spLocks noChangeArrowheads="1"/>
          </p:cNvSpPr>
          <p:nvPr/>
        </p:nvSpPr>
        <p:spPr bwMode="auto">
          <a:xfrm>
            <a:off x="6096000" y="5105400"/>
            <a:ext cx="1981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chemeClr val="tx2"/>
                </a:solidFill>
              </a:rPr>
              <a:t>Action is</a:t>
            </a:r>
          </a:p>
          <a:p>
            <a:pPr algn="ctr" eaLnBrk="1" hangingPunct="1"/>
            <a:r>
              <a:rPr lang="en-US" altLang="en-US" sz="2800" b="1">
                <a:solidFill>
                  <a:schemeClr val="tx2"/>
                </a:solidFill>
              </a:rPr>
              <a:t>right now.</a:t>
            </a:r>
          </a:p>
        </p:txBody>
      </p:sp>
      <p:sp>
        <p:nvSpPr>
          <p:cNvPr id="17475" name="Rectangle 67"/>
          <p:cNvSpPr>
            <a:spLocks noChangeArrowheads="1"/>
          </p:cNvSpPr>
          <p:nvPr/>
        </p:nvSpPr>
        <p:spPr bwMode="auto">
          <a:xfrm>
            <a:off x="4081463" y="5257800"/>
            <a:ext cx="50625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chemeClr val="tx2"/>
                </a:solidFill>
              </a:rPr>
              <a:t>present progressive tense</a:t>
            </a:r>
          </a:p>
        </p:txBody>
      </p:sp>
      <p:sp>
        <p:nvSpPr>
          <p:cNvPr id="17476" name="Text Box 68"/>
          <p:cNvSpPr txBox="1">
            <a:spLocks noChangeArrowheads="1"/>
          </p:cNvSpPr>
          <p:nvPr/>
        </p:nvSpPr>
        <p:spPr bwMode="auto">
          <a:xfrm>
            <a:off x="457200" y="5257800"/>
            <a:ext cx="342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i="1">
                <a:solidFill>
                  <a:srgbClr val="00CC00"/>
                </a:solidFill>
              </a:rPr>
              <a:t>am</a:t>
            </a:r>
            <a:r>
              <a:rPr lang="en-US" altLang="en-US" sz="2800" b="1" i="1">
                <a:solidFill>
                  <a:schemeClr val="tx2"/>
                </a:solidFill>
              </a:rPr>
              <a:t>, </a:t>
            </a:r>
            <a:r>
              <a:rPr lang="en-US" altLang="en-US" sz="2800" b="1" i="1">
                <a:solidFill>
                  <a:srgbClr val="00CC00"/>
                </a:solidFill>
              </a:rPr>
              <a:t>is</a:t>
            </a:r>
            <a:r>
              <a:rPr lang="en-US" altLang="en-US" sz="2800" b="1" i="1">
                <a:solidFill>
                  <a:schemeClr val="tx2"/>
                </a:solidFill>
              </a:rPr>
              <a:t>, </a:t>
            </a:r>
            <a:r>
              <a:rPr lang="en-US" altLang="en-US" sz="2800" b="1" i="1">
                <a:solidFill>
                  <a:srgbClr val="00CC00"/>
                </a:solidFill>
              </a:rPr>
              <a:t>are</a:t>
            </a:r>
            <a:r>
              <a:rPr lang="en-US" altLang="en-US" sz="2800" b="1" i="1">
                <a:solidFill>
                  <a:schemeClr val="tx2"/>
                </a:solidFill>
              </a:rPr>
              <a:t> </a:t>
            </a:r>
            <a:r>
              <a:rPr lang="en-US" altLang="en-US" sz="2800" i="1">
                <a:solidFill>
                  <a:schemeClr val="tx2"/>
                </a:solidFill>
              </a:rPr>
              <a:t>+</a:t>
            </a:r>
            <a:r>
              <a:rPr lang="en-US" altLang="en-US" sz="2800" b="1" i="1">
                <a:solidFill>
                  <a:schemeClr val="tx2"/>
                </a:solidFill>
              </a:rPr>
              <a:t> </a:t>
            </a:r>
            <a:r>
              <a:rPr lang="en-US" altLang="en-US" sz="2800" b="1" i="1">
                <a:solidFill>
                  <a:srgbClr val="FF3399"/>
                </a:solidFill>
              </a:rPr>
              <a:t>-</a:t>
            </a:r>
            <a:r>
              <a:rPr lang="en-US" altLang="en-US" sz="2800" b="1" i="1">
                <a:solidFill>
                  <a:srgbClr val="FF0066"/>
                </a:solidFill>
              </a:rPr>
              <a:t>ing</a:t>
            </a:r>
          </a:p>
        </p:txBody>
      </p:sp>
      <p:sp>
        <p:nvSpPr>
          <p:cNvPr id="11280" name="Text Box 77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4-1  </a:t>
            </a:r>
            <a:r>
              <a:rPr lang="en-US" altLang="en-US" sz="2000" i="1">
                <a:solidFill>
                  <a:schemeClr val="bg1"/>
                </a:solidFill>
              </a:rPr>
              <a:t>BE</a:t>
            </a:r>
            <a:r>
              <a:rPr lang="en-US" altLang="en-US" sz="2000">
                <a:solidFill>
                  <a:schemeClr val="bg1"/>
                </a:solidFill>
              </a:rPr>
              <a:t> + -</a:t>
            </a:r>
            <a:r>
              <a:rPr lang="en-US" altLang="en-US" sz="2000" i="1">
                <a:solidFill>
                  <a:schemeClr val="bg1"/>
                </a:solidFill>
              </a:rPr>
              <a:t>ING</a:t>
            </a:r>
            <a:r>
              <a:rPr lang="en-US" altLang="en-US" sz="2000">
                <a:solidFill>
                  <a:schemeClr val="bg1"/>
                </a:solidFill>
              </a:rPr>
              <a:t>: THE PRESENT PROGRESSIVE</a:t>
            </a:r>
            <a:endParaRPr lang="en-US" altLang="en-US" sz="2000" i="1">
              <a:solidFill>
                <a:schemeClr val="bg1"/>
              </a:solidFill>
            </a:endParaRPr>
          </a:p>
        </p:txBody>
      </p:sp>
      <p:sp>
        <p:nvSpPr>
          <p:cNvPr id="17492" name="Line 84"/>
          <p:cNvSpPr>
            <a:spLocks noChangeShapeType="1"/>
          </p:cNvSpPr>
          <p:nvPr/>
        </p:nvSpPr>
        <p:spPr bwMode="auto">
          <a:xfrm>
            <a:off x="1981200" y="2362200"/>
            <a:ext cx="5334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93" name="Line 85"/>
          <p:cNvSpPr>
            <a:spLocks noChangeShapeType="1"/>
          </p:cNvSpPr>
          <p:nvPr/>
        </p:nvSpPr>
        <p:spPr bwMode="auto">
          <a:xfrm>
            <a:off x="2057400" y="4572000"/>
            <a:ext cx="5334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94" name="Line 86"/>
          <p:cNvSpPr>
            <a:spLocks noChangeShapeType="1"/>
          </p:cNvSpPr>
          <p:nvPr/>
        </p:nvSpPr>
        <p:spPr bwMode="auto">
          <a:xfrm>
            <a:off x="1981200" y="3505200"/>
            <a:ext cx="5334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98" name="Rectangle 90"/>
          <p:cNvSpPr>
            <a:spLocks noChangeArrowheads="1"/>
          </p:cNvSpPr>
          <p:nvPr/>
        </p:nvSpPr>
        <p:spPr bwMode="auto">
          <a:xfrm>
            <a:off x="6172200" y="5105400"/>
            <a:ext cx="1828800" cy="990600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500" name="Line 92"/>
          <p:cNvSpPr>
            <a:spLocks noChangeShapeType="1"/>
          </p:cNvSpPr>
          <p:nvPr/>
        </p:nvSpPr>
        <p:spPr bwMode="auto">
          <a:xfrm>
            <a:off x="3657600" y="5562600"/>
            <a:ext cx="838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7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7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7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7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7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7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1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96" grpId="0" animBg="1"/>
      <p:bldP spid="17470" grpId="0" animBg="1"/>
      <p:bldP spid="17470" grpId="1" animBg="1"/>
      <p:bldP spid="17469" grpId="0" animBg="1"/>
      <p:bldP spid="17469" grpId="1" animBg="1"/>
      <p:bldP spid="17471" grpId="0" animBg="1"/>
      <p:bldP spid="17471" grpId="1" animBg="1"/>
      <p:bldP spid="17454" grpId="0"/>
      <p:bldP spid="17456" grpId="0"/>
      <p:bldP spid="17433" grpId="0"/>
      <p:bldP spid="17455" grpId="0"/>
      <p:bldP spid="17455" grpId="1"/>
      <p:bldP spid="17457" grpId="0"/>
      <p:bldP spid="17457" grpId="1"/>
      <p:bldP spid="17464" grpId="0"/>
      <p:bldP spid="17464" grpId="1"/>
      <p:bldP spid="17475" grpId="0"/>
      <p:bldP spid="17498" grpId="0" animBg="1"/>
      <p:bldP spid="17498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E40281-E18E-43D0-9380-1097FAA8262F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84995" name="Rectangle 1036"/>
          <p:cNvSpPr>
            <a:spLocks noChangeArrowheads="1"/>
          </p:cNvSpPr>
          <p:nvPr/>
        </p:nvSpPr>
        <p:spPr bwMode="auto">
          <a:xfrm>
            <a:off x="228600" y="2057400"/>
            <a:ext cx="9372600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/>
              <a:t>She ______ her grandmother every week.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3600"/>
              <a:t>	  Right now she ________ her. </a:t>
            </a:r>
          </a:p>
        </p:txBody>
      </p:sp>
      <p:sp>
        <p:nvSpPr>
          <p:cNvPr id="448516" name="Text Box 1028"/>
          <p:cNvSpPr txBox="1">
            <a:spLocks noChangeArrowheads="1"/>
          </p:cNvSpPr>
          <p:nvPr/>
        </p:nvSpPr>
        <p:spPr bwMode="auto">
          <a:xfrm>
            <a:off x="4495800" y="2743200"/>
            <a:ext cx="1936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is calling</a:t>
            </a:r>
          </a:p>
        </p:txBody>
      </p:sp>
      <p:sp>
        <p:nvSpPr>
          <p:cNvPr id="84997" name="Text Box 1030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4-5  Let’s Practice</a:t>
            </a:r>
          </a:p>
        </p:txBody>
      </p:sp>
      <p:sp>
        <p:nvSpPr>
          <p:cNvPr id="84998" name="AutoShape 1032"/>
          <p:cNvSpPr>
            <a:spLocks noChangeArrowheads="1"/>
          </p:cNvSpPr>
          <p:nvPr/>
        </p:nvSpPr>
        <p:spPr bwMode="auto">
          <a:xfrm>
            <a:off x="3505200" y="1219200"/>
            <a:ext cx="1371600" cy="685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999" name="Rectangle 1033"/>
          <p:cNvSpPr>
            <a:spLocks noChangeArrowheads="1"/>
          </p:cNvSpPr>
          <p:nvPr/>
        </p:nvSpPr>
        <p:spPr bwMode="auto">
          <a:xfrm>
            <a:off x="3776663" y="1249363"/>
            <a:ext cx="860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/>
              <a:t>call</a:t>
            </a:r>
            <a:endParaRPr lang="en-US" altLang="en-US" sz="3200" b="1" i="1"/>
          </a:p>
        </p:txBody>
      </p:sp>
      <p:pic>
        <p:nvPicPr>
          <p:cNvPr id="85000" name="Picture 1034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733800"/>
            <a:ext cx="1784350" cy="2682875"/>
          </a:xfrm>
          <a:prstGeom prst="rect">
            <a:avLst/>
          </a:prstGeom>
          <a:noFill/>
          <a:ln w="28575" algn="ctr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8526" name="Text Box 1038"/>
          <p:cNvSpPr txBox="1">
            <a:spLocks noChangeArrowheads="1"/>
          </p:cNvSpPr>
          <p:nvPr/>
        </p:nvSpPr>
        <p:spPr bwMode="auto">
          <a:xfrm>
            <a:off x="1447800" y="2057400"/>
            <a:ext cx="1098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calls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8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8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8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8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6" grpId="0"/>
      <p:bldP spid="44852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255551-12CE-46B9-9721-D8D8D4A9C779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87043" name="Text Box 1046"/>
          <p:cNvSpPr txBox="1">
            <a:spLocks noChangeArrowheads="1"/>
          </p:cNvSpPr>
          <p:nvPr/>
        </p:nvSpPr>
        <p:spPr bwMode="auto">
          <a:xfrm>
            <a:off x="2438400" y="2336800"/>
            <a:ext cx="9398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/>
          </a:p>
        </p:txBody>
      </p:sp>
      <p:sp>
        <p:nvSpPr>
          <p:cNvPr id="450572" name="Text Box 1036"/>
          <p:cNvSpPr txBox="1">
            <a:spLocks noChangeArrowheads="1"/>
          </p:cNvSpPr>
          <p:nvPr/>
        </p:nvSpPr>
        <p:spPr bwMode="auto">
          <a:xfrm>
            <a:off x="2438400" y="2286000"/>
            <a:ext cx="9286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/>
              <a:t>play</a:t>
            </a:r>
          </a:p>
        </p:txBody>
      </p:sp>
      <p:sp>
        <p:nvSpPr>
          <p:cNvPr id="87045" name="Rectangle 1035"/>
          <p:cNvSpPr>
            <a:spLocks noChangeArrowheads="1"/>
          </p:cNvSpPr>
          <p:nvPr/>
        </p:nvSpPr>
        <p:spPr bwMode="auto">
          <a:xfrm>
            <a:off x="914400" y="1143000"/>
            <a:ext cx="7467600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/>
              <a:t>My daughter _____ soccer every day.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3200"/>
              <a:t>She _________ soccer right now. 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3200"/>
              <a:t>I do not ____ soccer every day. 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3200"/>
              <a:t>I ____ every day.</a:t>
            </a:r>
          </a:p>
        </p:txBody>
      </p:sp>
      <p:sp>
        <p:nvSpPr>
          <p:cNvPr id="87046" name="Text Box 1047"/>
          <p:cNvSpPr txBox="1">
            <a:spLocks noChangeArrowheads="1"/>
          </p:cNvSpPr>
          <p:nvPr/>
        </p:nvSpPr>
        <p:spPr bwMode="auto">
          <a:xfrm>
            <a:off x="1879600" y="1752600"/>
            <a:ext cx="20066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/>
          </a:p>
        </p:txBody>
      </p:sp>
      <p:sp>
        <p:nvSpPr>
          <p:cNvPr id="87047" name="AutoShape 1040"/>
          <p:cNvSpPr>
            <a:spLocks noChangeArrowheads="1"/>
          </p:cNvSpPr>
          <p:nvPr/>
        </p:nvSpPr>
        <p:spPr bwMode="auto">
          <a:xfrm>
            <a:off x="4267200" y="4953000"/>
            <a:ext cx="1371600" cy="685800"/>
          </a:xfrm>
          <a:prstGeom prst="roundRect">
            <a:avLst>
              <a:gd name="adj" fmla="val 16667"/>
            </a:avLst>
          </a:prstGeom>
          <a:solidFill>
            <a:srgbClr val="800080">
              <a:alpha val="16862"/>
            </a:srgbClr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563" name="Text Box 1027"/>
          <p:cNvSpPr txBox="1">
            <a:spLocks noChangeArrowheads="1"/>
          </p:cNvSpPr>
          <p:nvPr/>
        </p:nvSpPr>
        <p:spPr bwMode="auto">
          <a:xfrm>
            <a:off x="1905000" y="1706563"/>
            <a:ext cx="1876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/>
              <a:t>is playing</a:t>
            </a:r>
          </a:p>
        </p:txBody>
      </p:sp>
      <p:sp>
        <p:nvSpPr>
          <p:cNvPr id="87049" name="Text Box 1028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4-5  Let’s Practice</a:t>
            </a:r>
          </a:p>
        </p:txBody>
      </p:sp>
      <p:sp>
        <p:nvSpPr>
          <p:cNvPr id="87050" name="AutoShape 1029"/>
          <p:cNvSpPr>
            <a:spLocks noChangeArrowheads="1"/>
          </p:cNvSpPr>
          <p:nvPr/>
        </p:nvSpPr>
        <p:spPr bwMode="auto">
          <a:xfrm>
            <a:off x="4267200" y="3733800"/>
            <a:ext cx="1371600" cy="685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51" name="Rectangle 1030"/>
          <p:cNvSpPr>
            <a:spLocks noChangeArrowheads="1"/>
          </p:cNvSpPr>
          <p:nvPr/>
        </p:nvSpPr>
        <p:spPr bwMode="auto">
          <a:xfrm>
            <a:off x="4462463" y="3733800"/>
            <a:ext cx="9953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/>
              <a:t>play</a:t>
            </a:r>
            <a:endParaRPr lang="en-US" altLang="en-US" sz="3200" b="1" i="1"/>
          </a:p>
        </p:txBody>
      </p:sp>
      <p:pic>
        <p:nvPicPr>
          <p:cNvPr id="87052" name="Picture 1033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0"/>
            <a:ext cx="2408238" cy="2743200"/>
          </a:xfrm>
          <a:prstGeom prst="rect">
            <a:avLst/>
          </a:prstGeom>
          <a:noFill/>
          <a:ln w="28575" algn="ctr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53" name="Picture 1037" descr="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200400"/>
            <a:ext cx="2228850" cy="3352800"/>
          </a:xfrm>
          <a:prstGeom prst="rect">
            <a:avLst/>
          </a:prstGeom>
          <a:noFill/>
          <a:ln w="28575" algn="ctr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54" name="Rectangle 1039"/>
          <p:cNvSpPr>
            <a:spLocks noChangeArrowheads="1"/>
          </p:cNvSpPr>
          <p:nvPr/>
        </p:nvSpPr>
        <p:spPr bwMode="auto">
          <a:xfrm>
            <a:off x="4375150" y="4953000"/>
            <a:ext cx="1130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/>
              <a:t>cook</a:t>
            </a:r>
            <a:endParaRPr lang="en-US" altLang="en-US" sz="3200" b="1" i="1"/>
          </a:p>
        </p:txBody>
      </p:sp>
      <p:sp>
        <p:nvSpPr>
          <p:cNvPr id="87055" name="Text Box 1045"/>
          <p:cNvSpPr txBox="1">
            <a:spLocks noChangeArrowheads="1"/>
          </p:cNvSpPr>
          <p:nvPr/>
        </p:nvSpPr>
        <p:spPr bwMode="auto">
          <a:xfrm>
            <a:off x="1219200" y="2921000"/>
            <a:ext cx="939800" cy="457200"/>
          </a:xfrm>
          <a:prstGeom prst="rect">
            <a:avLst/>
          </a:prstGeom>
          <a:solidFill>
            <a:srgbClr val="800080">
              <a:alpha val="1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b="1" i="1"/>
          </a:p>
        </p:txBody>
      </p:sp>
      <p:sp>
        <p:nvSpPr>
          <p:cNvPr id="450585" name="Rectangle 1049"/>
          <p:cNvSpPr>
            <a:spLocks noChangeArrowheads="1"/>
          </p:cNvSpPr>
          <p:nvPr/>
        </p:nvSpPr>
        <p:spPr bwMode="auto">
          <a:xfrm>
            <a:off x="1143000" y="2895600"/>
            <a:ext cx="104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/>
              <a:t>cook</a:t>
            </a:r>
          </a:p>
        </p:txBody>
      </p:sp>
      <p:sp>
        <p:nvSpPr>
          <p:cNvPr id="87057" name="Text Box 1050"/>
          <p:cNvSpPr txBox="1">
            <a:spLocks noChangeArrowheads="1"/>
          </p:cNvSpPr>
          <p:nvPr/>
        </p:nvSpPr>
        <p:spPr bwMode="auto">
          <a:xfrm>
            <a:off x="3352800" y="1219200"/>
            <a:ext cx="1092200" cy="381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/>
          </a:p>
        </p:txBody>
      </p:sp>
      <p:sp>
        <p:nvSpPr>
          <p:cNvPr id="450568" name="Text Box 1032"/>
          <p:cNvSpPr txBox="1">
            <a:spLocks noChangeArrowheads="1"/>
          </p:cNvSpPr>
          <p:nvPr/>
        </p:nvSpPr>
        <p:spPr bwMode="auto">
          <a:xfrm>
            <a:off x="3352800" y="1143000"/>
            <a:ext cx="11318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/>
              <a:t>plays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2" grpId="0"/>
      <p:bldP spid="450563" grpId="0"/>
      <p:bldP spid="450585" grpId="0"/>
      <p:bldP spid="45056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48F0CD-5A93-481D-9E2C-1960DB29DDB6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89091" name="Text Box 4"/>
          <p:cNvSpPr txBox="1">
            <a:spLocks noChangeArrowheads="1"/>
          </p:cNvSpPr>
          <p:nvPr/>
        </p:nvSpPr>
        <p:spPr bwMode="auto">
          <a:xfrm>
            <a:off x="1038225" y="304800"/>
            <a:ext cx="7143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4-6  NON-ACTION VERBS NOT USED IN THE PRESENT PROGRESSIVE </a:t>
            </a:r>
            <a:endParaRPr lang="en-US" altLang="en-US" sz="2000" i="1">
              <a:solidFill>
                <a:schemeClr val="bg1"/>
              </a:solidFill>
            </a:endParaRPr>
          </a:p>
        </p:txBody>
      </p:sp>
      <p:sp>
        <p:nvSpPr>
          <p:cNvPr id="89092" name="Text Box 7"/>
          <p:cNvSpPr txBox="1">
            <a:spLocks noChangeArrowheads="1"/>
          </p:cNvSpPr>
          <p:nvPr/>
        </p:nvSpPr>
        <p:spPr bwMode="auto">
          <a:xfrm>
            <a:off x="1371600" y="1447800"/>
            <a:ext cx="6067425" cy="1431925"/>
          </a:xfrm>
          <a:prstGeom prst="rect">
            <a:avLst/>
          </a:prstGeom>
          <a:solidFill>
            <a:srgbClr val="800080">
              <a:alpha val="1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latin typeface="Comic Sans MS" panose="030F0702030302020204" pitchFamily="66" charset="0"/>
              </a:rPr>
              <a:t>I’m hungry right now.</a:t>
            </a:r>
          </a:p>
          <a:p>
            <a:pPr algn="ctr" eaLnBrk="1" hangingPunct="1"/>
            <a:r>
              <a:rPr lang="en-US" altLang="en-US" sz="4000">
                <a:latin typeface="Comic Sans MS" panose="030F0702030302020204" pitchFamily="66" charset="0"/>
              </a:rPr>
              <a:t>I want some cake.</a:t>
            </a:r>
          </a:p>
        </p:txBody>
      </p:sp>
      <p:pic>
        <p:nvPicPr>
          <p:cNvPr id="89093" name="Picture 10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76600"/>
            <a:ext cx="4076700" cy="2927350"/>
          </a:xfrm>
          <a:prstGeom prst="rect">
            <a:avLst/>
          </a:prstGeom>
          <a:noFill/>
          <a:ln w="28575" algn="ctr">
            <a:solidFill>
              <a:srgbClr val="C7313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198268-61C6-427C-BD44-43533167912E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186415" name="AutoShape 47"/>
          <p:cNvSpPr>
            <a:spLocks noChangeArrowheads="1"/>
          </p:cNvSpPr>
          <p:nvPr/>
        </p:nvSpPr>
        <p:spPr bwMode="auto">
          <a:xfrm>
            <a:off x="1905000" y="4267200"/>
            <a:ext cx="5257800" cy="19812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        </a:t>
            </a:r>
            <a:endParaRPr lang="en-US" altLang="en-US" b="1" i="1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2438400" y="4343400"/>
            <a:ext cx="4114800" cy="304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US" altLang="en-US" b="1" i="1" u="sng"/>
              <a:t>Nonaction verbs</a:t>
            </a:r>
          </a:p>
        </p:txBody>
      </p:sp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2209800" y="4648200"/>
            <a:ext cx="51816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0000"/>
              </a:spcBef>
            </a:pPr>
            <a:r>
              <a:rPr lang="en-US" altLang="en-US" sz="3200" b="1" i="1">
                <a:solidFill>
                  <a:srgbClr val="660066"/>
                </a:solidFill>
              </a:rPr>
              <a:t>	    </a:t>
            </a:r>
            <a:r>
              <a:rPr lang="en-US" altLang="en-US" sz="4000" b="1" i="1">
                <a:solidFill>
                  <a:srgbClr val="660066"/>
                </a:solidFill>
              </a:rPr>
              <a:t>want</a:t>
            </a:r>
          </a:p>
          <a:p>
            <a:pPr eaLnBrk="1" hangingPunct="1">
              <a:lnSpc>
                <a:spcPct val="125000"/>
              </a:lnSpc>
              <a:spcBef>
                <a:spcPct val="20000"/>
              </a:spcBef>
            </a:pPr>
            <a:r>
              <a:rPr lang="en-US" altLang="en-US" sz="2800" b="1" i="1">
                <a:solidFill>
                  <a:srgbClr val="660066"/>
                </a:solidFill>
              </a:rPr>
              <a:t>physical or emotional need</a:t>
            </a:r>
          </a:p>
        </p:txBody>
      </p:sp>
      <p:sp>
        <p:nvSpPr>
          <p:cNvPr id="91142" name="Rectangle 5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52400" y="1600200"/>
            <a:ext cx="4724400" cy="12954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indent="-533400" eaLnBrk="1" hangingPunct="1">
              <a:buFontTx/>
              <a:buNone/>
            </a:pPr>
            <a:endParaRPr lang="en-US" altLang="en-US"/>
          </a:p>
          <a:p>
            <a:pPr marL="533400" indent="-533400" eaLnBrk="1" hangingPunct="1">
              <a:buFontTx/>
              <a:buNone/>
            </a:pPr>
            <a:r>
              <a:rPr lang="en-US" altLang="en-US"/>
              <a:t>     </a:t>
            </a:r>
            <a:endParaRPr lang="en-US" altLang="en-US" b="1"/>
          </a:p>
        </p:txBody>
      </p:sp>
      <p:sp>
        <p:nvSpPr>
          <p:cNvPr id="91143" name="Rectangle 13"/>
          <p:cNvSpPr>
            <a:spLocks noChangeArrowheads="1"/>
          </p:cNvSpPr>
          <p:nvPr/>
        </p:nvSpPr>
        <p:spPr bwMode="auto">
          <a:xfrm>
            <a:off x="373063" y="1524000"/>
            <a:ext cx="45799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(a) I’m thirsty </a:t>
            </a:r>
            <a:r>
              <a:rPr lang="en-US" altLang="en-US" sz="3200" b="1" i="1"/>
              <a:t>right now</a:t>
            </a:r>
            <a:r>
              <a:rPr lang="en-US" altLang="en-US" sz="3200"/>
              <a:t>.</a:t>
            </a:r>
          </a:p>
          <a:p>
            <a:pPr eaLnBrk="1" hangingPunct="1"/>
            <a:r>
              <a:rPr lang="en-US" altLang="en-US" sz="3200"/>
              <a:t>     I </a:t>
            </a:r>
            <a:r>
              <a:rPr lang="en-US" altLang="en-US" sz="3200" b="1" i="1">
                <a:solidFill>
                  <a:srgbClr val="660066"/>
                </a:solidFill>
              </a:rPr>
              <a:t>want</a:t>
            </a:r>
            <a:r>
              <a:rPr lang="en-US" altLang="en-US" sz="3200"/>
              <a:t> some water.</a:t>
            </a:r>
          </a:p>
        </p:txBody>
      </p:sp>
      <p:sp>
        <p:nvSpPr>
          <p:cNvPr id="186403" name="Rectangle 35"/>
          <p:cNvSpPr>
            <a:spLocks noChangeArrowheads="1"/>
          </p:cNvSpPr>
          <p:nvPr/>
        </p:nvSpPr>
        <p:spPr bwMode="auto">
          <a:xfrm>
            <a:off x="914400" y="2895600"/>
            <a:ext cx="495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I am wanting some water</a:t>
            </a:r>
            <a:r>
              <a:rPr lang="en-US" altLang="en-US" sz="2800"/>
              <a:t>. </a:t>
            </a:r>
          </a:p>
        </p:txBody>
      </p:sp>
      <p:sp>
        <p:nvSpPr>
          <p:cNvPr id="186408" name="AutoShape 40"/>
          <p:cNvSpPr>
            <a:spLocks noChangeArrowheads="1"/>
          </p:cNvSpPr>
          <p:nvPr/>
        </p:nvSpPr>
        <p:spPr bwMode="auto">
          <a:xfrm>
            <a:off x="1524000" y="2743200"/>
            <a:ext cx="990600" cy="9144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0000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411" name="Text Box 43"/>
          <p:cNvSpPr txBox="1">
            <a:spLocks noChangeArrowheads="1"/>
          </p:cNvSpPr>
          <p:nvPr/>
        </p:nvSpPr>
        <p:spPr bwMode="auto">
          <a:xfrm>
            <a:off x="6248400" y="2438400"/>
            <a:ext cx="230187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chemeClr val="tx2"/>
                </a:solidFill>
              </a:rPr>
              <a:t>not used </a:t>
            </a:r>
          </a:p>
          <a:p>
            <a:pPr algn="ctr" eaLnBrk="1" hangingPunct="1"/>
            <a:r>
              <a:rPr lang="en-US" altLang="en-US" sz="2800" b="1">
                <a:solidFill>
                  <a:schemeClr val="tx2"/>
                </a:solidFill>
              </a:rPr>
              <a:t>in present </a:t>
            </a:r>
          </a:p>
          <a:p>
            <a:pPr algn="ctr" eaLnBrk="1" hangingPunct="1"/>
            <a:r>
              <a:rPr lang="en-US" altLang="en-US" sz="2800" b="1">
                <a:solidFill>
                  <a:schemeClr val="tx2"/>
                </a:solidFill>
              </a:rPr>
              <a:t> progressive</a:t>
            </a:r>
          </a:p>
        </p:txBody>
      </p:sp>
      <p:sp>
        <p:nvSpPr>
          <p:cNvPr id="91147" name="Text Box 44"/>
          <p:cNvSpPr txBox="1">
            <a:spLocks noChangeArrowheads="1"/>
          </p:cNvSpPr>
          <p:nvPr/>
        </p:nvSpPr>
        <p:spPr bwMode="auto">
          <a:xfrm>
            <a:off x="1038225" y="304800"/>
            <a:ext cx="7143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4-6  NON-ACTION VERBS NOT USED IN THE PRESENT PROGRESSIVE </a:t>
            </a:r>
            <a:endParaRPr lang="en-US" altLang="en-US" sz="2000" i="1">
              <a:solidFill>
                <a:schemeClr val="bg1"/>
              </a:solidFill>
            </a:endParaRPr>
          </a:p>
        </p:txBody>
      </p:sp>
      <p:sp>
        <p:nvSpPr>
          <p:cNvPr id="186417" name="Rectangle 49"/>
          <p:cNvSpPr>
            <a:spLocks noChangeArrowheads="1"/>
          </p:cNvSpPr>
          <p:nvPr/>
        </p:nvSpPr>
        <p:spPr bwMode="auto">
          <a:xfrm>
            <a:off x="5562600" y="2743200"/>
            <a:ext cx="55721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18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415" grpId="0" animBg="1"/>
      <p:bldP spid="186371" grpId="0"/>
      <p:bldP spid="186403" grpId="0"/>
      <p:bldP spid="186411" grpId="0" build="allAtOnce"/>
      <p:bldP spid="186417" grpId="0"/>
      <p:bldP spid="186417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7FAD5F-AA51-4986-A608-46E63B56184F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93187" name="WordArt 3"/>
          <p:cNvSpPr>
            <a:spLocks noChangeArrowheads="1" noChangeShapeType="1" noTextEdit="1"/>
          </p:cNvSpPr>
          <p:nvPr/>
        </p:nvSpPr>
        <p:spPr bwMode="auto">
          <a:xfrm>
            <a:off x="1371600" y="1676400"/>
            <a:ext cx="6781800" cy="1752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2062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SOME COMMON NONACTION VERBS</a:t>
            </a:r>
          </a:p>
        </p:txBody>
      </p:sp>
      <p:sp>
        <p:nvSpPr>
          <p:cNvPr id="336900" name="Rectangle 4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429000" y="1905000"/>
            <a:ext cx="2362200" cy="45259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b="1" i="1">
                <a:solidFill>
                  <a:srgbClr val="006600"/>
                </a:solidFill>
              </a:rPr>
              <a:t>dislike</a:t>
            </a:r>
          </a:p>
          <a:p>
            <a:pPr eaLnBrk="1" hangingPunct="1"/>
            <a:r>
              <a:rPr lang="en-US" altLang="en-US" sz="4000" b="1" i="1">
                <a:solidFill>
                  <a:srgbClr val="800080"/>
                </a:solidFill>
              </a:rPr>
              <a:t>hate</a:t>
            </a:r>
          </a:p>
          <a:p>
            <a:pPr eaLnBrk="1" hangingPunct="1"/>
            <a:r>
              <a:rPr lang="en-US" altLang="en-US" sz="4000" b="1" i="1">
                <a:solidFill>
                  <a:srgbClr val="33CC33"/>
                </a:solidFill>
              </a:rPr>
              <a:t>like</a:t>
            </a:r>
          </a:p>
          <a:p>
            <a:pPr eaLnBrk="1" hangingPunct="1"/>
            <a:r>
              <a:rPr lang="en-US" altLang="en-US" sz="4000" b="1" i="1">
                <a:solidFill>
                  <a:srgbClr val="009999"/>
                </a:solidFill>
              </a:rPr>
              <a:t>love</a:t>
            </a:r>
          </a:p>
          <a:p>
            <a:pPr eaLnBrk="1" hangingPunct="1"/>
            <a:r>
              <a:rPr lang="en-US" altLang="en-US" sz="4000" b="1" i="1">
                <a:solidFill>
                  <a:srgbClr val="FF6600"/>
                </a:solidFill>
              </a:rPr>
              <a:t>need</a:t>
            </a:r>
          </a:p>
          <a:p>
            <a:pPr eaLnBrk="1" hangingPunct="1"/>
            <a:r>
              <a:rPr lang="en-US" altLang="en-US" sz="4000" b="1" i="1">
                <a:solidFill>
                  <a:srgbClr val="FF0066"/>
                </a:solidFill>
              </a:rPr>
              <a:t>want</a:t>
            </a:r>
          </a:p>
        </p:txBody>
      </p:sp>
      <p:sp>
        <p:nvSpPr>
          <p:cNvPr id="93189" name="Text Box 10"/>
          <p:cNvSpPr txBox="1">
            <a:spLocks noChangeArrowheads="1"/>
          </p:cNvSpPr>
          <p:nvPr/>
        </p:nvSpPr>
        <p:spPr bwMode="auto">
          <a:xfrm>
            <a:off x="1038225" y="304800"/>
            <a:ext cx="7143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4-6  NON-ACTION VERBS NOT USED IN THE PRESENT PROGRESSIVE </a:t>
            </a:r>
            <a:endParaRPr lang="en-US" altLang="en-US" sz="2000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00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D4C86F-1E77-421D-BF17-062A2997058B}" type="slidenum">
              <a:rPr lang="en-US" altLang="en-US"/>
              <a:pPr/>
              <a:t>45</a:t>
            </a:fld>
            <a:endParaRPr lang="en-US" altLang="en-US"/>
          </a:p>
        </p:txBody>
      </p:sp>
      <p:pic>
        <p:nvPicPr>
          <p:cNvPr id="310302" name="Picture 30" descr="C4S47k_1168924_sku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14600"/>
            <a:ext cx="3352800" cy="24638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299" name="AutoShape 27"/>
          <p:cNvSpPr>
            <a:spLocks noChangeArrowheads="1"/>
          </p:cNvSpPr>
          <p:nvPr/>
        </p:nvSpPr>
        <p:spPr bwMode="auto">
          <a:xfrm>
            <a:off x="5105400" y="1981200"/>
            <a:ext cx="3657600" cy="35052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        </a:t>
            </a:r>
            <a:endParaRPr lang="en-US" altLang="en-US" b="1" i="1"/>
          </a:p>
        </p:txBody>
      </p:sp>
      <p:sp>
        <p:nvSpPr>
          <p:cNvPr id="310275" name="Rectangle 3"/>
          <p:cNvSpPr>
            <a:spLocks noChangeArrowheads="1"/>
          </p:cNvSpPr>
          <p:nvPr/>
        </p:nvSpPr>
        <p:spPr bwMode="auto">
          <a:xfrm>
            <a:off x="4419600" y="1968500"/>
            <a:ext cx="45720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0000"/>
              </a:spcBef>
            </a:pPr>
            <a:r>
              <a:rPr lang="en-US" altLang="en-US" sz="3200" b="1" i="1">
                <a:solidFill>
                  <a:srgbClr val="660066"/>
                </a:solidFill>
              </a:rPr>
              <a:t>	</a:t>
            </a:r>
            <a:r>
              <a:rPr lang="en-US" altLang="en-US" sz="2800" b="1" i="1" u="sng"/>
              <a:t>Nonaction verbs</a:t>
            </a:r>
          </a:p>
          <a:p>
            <a:pPr eaLnBrk="1" hangingPunct="1">
              <a:lnSpc>
                <a:spcPct val="125000"/>
              </a:lnSpc>
              <a:spcBef>
                <a:spcPct val="20000"/>
              </a:spcBef>
            </a:pPr>
            <a:endParaRPr lang="en-US" altLang="en-US" sz="2400" b="1" i="1">
              <a:solidFill>
                <a:srgbClr val="660066"/>
              </a:solidFill>
            </a:endParaRPr>
          </a:p>
        </p:txBody>
      </p:sp>
      <p:sp>
        <p:nvSpPr>
          <p:cNvPr id="95238" name="Rectangle 5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52400" y="1600200"/>
            <a:ext cx="4724400" cy="39624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indent="-533400" eaLnBrk="1" hangingPunct="1">
              <a:buFontTx/>
              <a:buNone/>
            </a:pPr>
            <a:endParaRPr lang="en-US" altLang="en-US"/>
          </a:p>
          <a:p>
            <a:pPr marL="533400" indent="-533400" eaLnBrk="1" hangingPunct="1">
              <a:buFontTx/>
              <a:buNone/>
            </a:pPr>
            <a:r>
              <a:rPr lang="en-US" altLang="en-US"/>
              <a:t>     </a:t>
            </a:r>
            <a:endParaRPr lang="en-US" altLang="en-US" b="1"/>
          </a:p>
        </p:txBody>
      </p:sp>
      <p:sp>
        <p:nvSpPr>
          <p:cNvPr id="95239" name="Rectangle 8"/>
          <p:cNvSpPr>
            <a:spLocks noChangeArrowheads="1"/>
          </p:cNvSpPr>
          <p:nvPr/>
        </p:nvSpPr>
        <p:spPr bwMode="auto">
          <a:xfrm>
            <a:off x="152400" y="2362200"/>
            <a:ext cx="457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(b) I </a:t>
            </a:r>
            <a:r>
              <a:rPr lang="en-US" altLang="en-US" sz="3200" b="1" i="1">
                <a:solidFill>
                  <a:srgbClr val="660066"/>
                </a:solidFill>
              </a:rPr>
              <a:t>smell</a:t>
            </a:r>
            <a:r>
              <a:rPr lang="en-US" altLang="en-US" sz="3200"/>
              <a:t> a skunk.</a:t>
            </a:r>
            <a:endParaRPr lang="en-US" altLang="en-US" sz="3200" b="1" i="1"/>
          </a:p>
          <a:p>
            <a:pPr eaLnBrk="1" hangingPunct="1"/>
            <a:r>
              <a:rPr lang="en-US" altLang="en-US" sz="3200"/>
              <a:t>     Do you </a:t>
            </a:r>
            <a:r>
              <a:rPr lang="en-US" altLang="en-US" sz="3200" b="1" i="1">
                <a:solidFill>
                  <a:srgbClr val="660066"/>
                </a:solidFill>
              </a:rPr>
              <a:t>smell</a:t>
            </a:r>
            <a:r>
              <a:rPr lang="en-US" altLang="en-US" sz="3200"/>
              <a:t> it too?</a:t>
            </a:r>
          </a:p>
        </p:txBody>
      </p:sp>
      <p:sp>
        <p:nvSpPr>
          <p:cNvPr id="310281" name="Rectangle 9"/>
          <p:cNvSpPr>
            <a:spLocks noChangeArrowheads="1"/>
          </p:cNvSpPr>
          <p:nvPr/>
        </p:nvSpPr>
        <p:spPr bwMode="auto">
          <a:xfrm>
            <a:off x="4876800" y="2590800"/>
            <a:ext cx="40386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0000"/>
              </a:spcBef>
            </a:pPr>
            <a:r>
              <a:rPr lang="en-US" altLang="en-US" sz="4000" b="1" i="1">
                <a:solidFill>
                  <a:srgbClr val="660066"/>
                </a:solidFill>
              </a:rPr>
              <a:t>	  smell</a:t>
            </a:r>
          </a:p>
          <a:p>
            <a:pPr algn="ctr" eaLnBrk="1" hangingPunct="1">
              <a:lnSpc>
                <a:spcPct val="125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660066"/>
                </a:solidFill>
              </a:rPr>
              <a:t>sensory experience</a:t>
            </a:r>
          </a:p>
        </p:txBody>
      </p:sp>
      <p:sp>
        <p:nvSpPr>
          <p:cNvPr id="310284" name="Rectangle 12"/>
          <p:cNvSpPr>
            <a:spLocks noChangeArrowheads="1"/>
          </p:cNvSpPr>
          <p:nvPr/>
        </p:nvSpPr>
        <p:spPr bwMode="auto">
          <a:xfrm>
            <a:off x="361950" y="3886200"/>
            <a:ext cx="45148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Are you smelling it too?</a:t>
            </a:r>
            <a:r>
              <a:rPr lang="en-US" altLang="en-US" sz="32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10286" name="Text Box 14"/>
          <p:cNvSpPr txBox="1">
            <a:spLocks noChangeArrowheads="1"/>
          </p:cNvSpPr>
          <p:nvPr/>
        </p:nvSpPr>
        <p:spPr bwMode="auto">
          <a:xfrm>
            <a:off x="5165725" y="4216400"/>
            <a:ext cx="35893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chemeClr val="tx2"/>
                </a:solidFill>
              </a:rPr>
              <a:t>NOT used in </a:t>
            </a:r>
          </a:p>
          <a:p>
            <a:pPr algn="ctr" eaLnBrk="1" hangingPunct="1"/>
            <a:r>
              <a:rPr lang="en-US" altLang="en-US" sz="2800" b="1">
                <a:solidFill>
                  <a:schemeClr val="tx2"/>
                </a:solidFill>
              </a:rPr>
              <a:t>present progressive</a:t>
            </a:r>
          </a:p>
        </p:txBody>
      </p:sp>
      <p:sp>
        <p:nvSpPr>
          <p:cNvPr id="310293" name="AutoShape 21"/>
          <p:cNvSpPr>
            <a:spLocks noChangeArrowheads="1"/>
          </p:cNvSpPr>
          <p:nvPr/>
        </p:nvSpPr>
        <p:spPr bwMode="auto">
          <a:xfrm>
            <a:off x="2133600" y="3657600"/>
            <a:ext cx="1219200" cy="13716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0000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4" name="Text Box 23"/>
          <p:cNvSpPr txBox="1">
            <a:spLocks noChangeArrowheads="1"/>
          </p:cNvSpPr>
          <p:nvPr/>
        </p:nvSpPr>
        <p:spPr bwMode="auto">
          <a:xfrm>
            <a:off x="1038225" y="304800"/>
            <a:ext cx="7143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4-6  NON-ACTION VERBS NOT USED IN THE PRESENT PROGRESSIVE </a:t>
            </a:r>
            <a:endParaRPr lang="en-US" altLang="en-US" sz="2000" i="1">
              <a:solidFill>
                <a:schemeClr val="bg1"/>
              </a:solidFill>
            </a:endParaRPr>
          </a:p>
        </p:txBody>
      </p:sp>
      <p:sp>
        <p:nvSpPr>
          <p:cNvPr id="310298" name="Rectangle 26"/>
          <p:cNvSpPr>
            <a:spLocks noChangeArrowheads="1"/>
          </p:cNvSpPr>
          <p:nvPr/>
        </p:nvSpPr>
        <p:spPr bwMode="auto">
          <a:xfrm>
            <a:off x="4572000" y="3733800"/>
            <a:ext cx="55721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99" grpId="0" animBg="1"/>
      <p:bldP spid="310275" grpId="0"/>
      <p:bldP spid="310281" grpId="0"/>
      <p:bldP spid="310284" grpId="0"/>
      <p:bldP spid="310286" grpId="0"/>
      <p:bldP spid="310298" grpId="0"/>
      <p:bldP spid="310298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95C580-907E-43DC-B512-F26EA677A507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97283" name="WordArt 2"/>
          <p:cNvSpPr>
            <a:spLocks noChangeArrowheads="1" noChangeShapeType="1" noTextEdit="1"/>
          </p:cNvSpPr>
          <p:nvPr/>
        </p:nvSpPr>
        <p:spPr bwMode="auto">
          <a:xfrm>
            <a:off x="1295400" y="1676400"/>
            <a:ext cx="6781800" cy="1752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3814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OTHER COMMON NONACTION VERBS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524000" y="2362200"/>
            <a:ext cx="2362200" cy="3048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b="1" i="1">
                <a:solidFill>
                  <a:srgbClr val="006600"/>
                </a:solidFill>
              </a:rPr>
              <a:t>hear</a:t>
            </a:r>
          </a:p>
          <a:p>
            <a:pPr eaLnBrk="1" hangingPunct="1"/>
            <a:r>
              <a:rPr lang="en-US" altLang="en-US" sz="4000" b="1" i="1">
                <a:solidFill>
                  <a:srgbClr val="800080"/>
                </a:solidFill>
              </a:rPr>
              <a:t>see</a:t>
            </a:r>
          </a:p>
          <a:p>
            <a:pPr eaLnBrk="1" hangingPunct="1"/>
            <a:r>
              <a:rPr lang="en-US" altLang="en-US" sz="4000" b="1" i="1">
                <a:solidFill>
                  <a:srgbClr val="33CC33"/>
                </a:solidFill>
              </a:rPr>
              <a:t>smell</a:t>
            </a:r>
          </a:p>
          <a:p>
            <a:pPr eaLnBrk="1" hangingPunct="1"/>
            <a:r>
              <a:rPr lang="en-US" altLang="en-US" sz="4000" b="1" i="1">
                <a:solidFill>
                  <a:srgbClr val="009999"/>
                </a:solidFill>
              </a:rPr>
              <a:t>taste</a:t>
            </a:r>
          </a:p>
          <a:p>
            <a:pPr eaLnBrk="1" hangingPunct="1">
              <a:buFontTx/>
              <a:buNone/>
            </a:pPr>
            <a:endParaRPr lang="en-US" altLang="en-US" sz="4000" b="1" i="1">
              <a:solidFill>
                <a:srgbClr val="FF0066"/>
              </a:solidFill>
            </a:endParaRPr>
          </a:p>
        </p:txBody>
      </p:sp>
      <p:sp>
        <p:nvSpPr>
          <p:cNvPr id="337926" name="Rectangle 6"/>
          <p:cNvSpPr>
            <a:spLocks noChangeArrowheads="1"/>
          </p:cNvSpPr>
          <p:nvPr/>
        </p:nvSpPr>
        <p:spPr bwMode="auto">
          <a:xfrm>
            <a:off x="4572000" y="2362200"/>
            <a:ext cx="3733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4000" b="1" i="1">
                <a:solidFill>
                  <a:srgbClr val="FF6600"/>
                </a:solidFill>
              </a:rPr>
              <a:t>believe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4000" b="1" i="1">
                <a:solidFill>
                  <a:srgbClr val="FF0066"/>
                </a:solidFill>
              </a:rPr>
              <a:t>know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4000" b="1" i="1">
                <a:solidFill>
                  <a:srgbClr val="0066CC"/>
                </a:solidFill>
              </a:rPr>
              <a:t>think (</a:t>
            </a:r>
            <a:r>
              <a:rPr lang="en-US" altLang="en-US" sz="3200" b="1" i="1">
                <a:solidFill>
                  <a:srgbClr val="0066CC"/>
                </a:solidFill>
              </a:rPr>
              <a:t>believe)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4000" b="1" i="1">
                <a:solidFill>
                  <a:srgbClr val="996600"/>
                </a:solidFill>
              </a:rPr>
              <a:t>understand</a:t>
            </a:r>
          </a:p>
          <a:p>
            <a:pPr eaLnBrk="1" hangingPunct="1">
              <a:spcBef>
                <a:spcPct val="20000"/>
              </a:spcBef>
            </a:pPr>
            <a:endParaRPr lang="en-US" altLang="en-US" sz="4000" b="1">
              <a:solidFill>
                <a:srgbClr val="FF0066"/>
              </a:solidFill>
            </a:endParaRPr>
          </a:p>
        </p:txBody>
      </p:sp>
      <p:sp>
        <p:nvSpPr>
          <p:cNvPr id="97286" name="Text Box 11"/>
          <p:cNvSpPr txBox="1">
            <a:spLocks noChangeArrowheads="1"/>
          </p:cNvSpPr>
          <p:nvPr/>
        </p:nvSpPr>
        <p:spPr bwMode="auto">
          <a:xfrm>
            <a:off x="1038225" y="304800"/>
            <a:ext cx="7143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4-6  NON-ACTION VERBS NOT USED IN THE PRESENT PROGRESSIVE </a:t>
            </a:r>
            <a:endParaRPr lang="en-US" altLang="en-US" sz="2000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3" grpId="0" build="p"/>
      <p:bldP spid="337926" grpId="0" build="allAtOnce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2B1782-8CA5-4BC5-A857-30DDE08F444F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8351838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tx2"/>
                </a:solidFill>
              </a:rPr>
              <a:t>We _____ that today is Javier’s </a:t>
            </a:r>
          </a:p>
          <a:p>
            <a:pPr eaLnBrk="1" hangingPunct="1"/>
            <a:endParaRPr lang="en-US" altLang="en-US" sz="320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sz="3200">
                <a:solidFill>
                  <a:schemeClr val="tx2"/>
                </a:solidFill>
              </a:rPr>
              <a:t>birthday. Javier and Jaime </a:t>
            </a:r>
          </a:p>
          <a:p>
            <a:pPr eaLnBrk="1" hangingPunct="1"/>
            <a:endParaRPr lang="en-US" altLang="en-US" sz="320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sz="3200">
                <a:solidFill>
                  <a:schemeClr val="tx2"/>
                </a:solidFill>
              </a:rPr>
              <a:t>__________ at the birthday</a:t>
            </a:r>
          </a:p>
          <a:p>
            <a:pPr eaLnBrk="1" hangingPunct="1"/>
            <a:endParaRPr lang="en-US" altLang="en-US" sz="320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sz="3200">
                <a:solidFill>
                  <a:schemeClr val="tx2"/>
                </a:solidFill>
              </a:rPr>
              <a:t>cake. Javier _________</a:t>
            </a:r>
          </a:p>
          <a:p>
            <a:pPr eaLnBrk="1" hangingPunct="1"/>
            <a:endParaRPr lang="en-US" altLang="en-US" sz="320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sz="3200">
                <a:solidFill>
                  <a:schemeClr val="tx2"/>
                </a:solidFill>
              </a:rPr>
              <a:t>out the candles.</a:t>
            </a:r>
          </a:p>
        </p:txBody>
      </p:sp>
      <p:sp>
        <p:nvSpPr>
          <p:cNvPr id="312325" name="Rectangle 5"/>
          <p:cNvSpPr>
            <a:spLocks noChangeArrowheads="1"/>
          </p:cNvSpPr>
          <p:nvPr/>
        </p:nvSpPr>
        <p:spPr bwMode="auto">
          <a:xfrm>
            <a:off x="1066800" y="1536700"/>
            <a:ext cx="12588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/>
              <a:t>know</a:t>
            </a:r>
            <a:r>
              <a:rPr lang="en-US" altLang="en-US" sz="36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12324" name="Rectangle 4"/>
          <p:cNvSpPr>
            <a:spLocks noChangeArrowheads="1"/>
          </p:cNvSpPr>
          <p:nvPr/>
        </p:nvSpPr>
        <p:spPr bwMode="auto">
          <a:xfrm>
            <a:off x="422275" y="3535363"/>
            <a:ext cx="21685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/>
              <a:t>are looking</a:t>
            </a:r>
          </a:p>
        </p:txBody>
      </p:sp>
      <p:pic>
        <p:nvPicPr>
          <p:cNvPr id="99334" name="Picture 21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95600"/>
            <a:ext cx="2959100" cy="3505200"/>
          </a:xfrm>
          <a:prstGeom prst="rect">
            <a:avLst/>
          </a:prstGeom>
          <a:noFill/>
          <a:ln w="28575" algn="ctr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2344" name="Rectangle 24"/>
          <p:cNvSpPr>
            <a:spLocks noChangeArrowheads="1"/>
          </p:cNvSpPr>
          <p:nvPr/>
        </p:nvSpPr>
        <p:spPr bwMode="auto">
          <a:xfrm>
            <a:off x="2605088" y="4495800"/>
            <a:ext cx="19669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is blowing</a:t>
            </a:r>
          </a:p>
        </p:txBody>
      </p:sp>
      <p:sp>
        <p:nvSpPr>
          <p:cNvPr id="99336" name="Text Box 25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4-6  Let’s Practice</a:t>
            </a:r>
          </a:p>
        </p:txBody>
      </p:sp>
      <p:sp>
        <p:nvSpPr>
          <p:cNvPr id="99337" name="AutoShape 27"/>
          <p:cNvSpPr>
            <a:spLocks noChangeArrowheads="1"/>
          </p:cNvSpPr>
          <p:nvPr/>
        </p:nvSpPr>
        <p:spPr bwMode="auto">
          <a:xfrm>
            <a:off x="6934200" y="1295400"/>
            <a:ext cx="1600200" cy="1371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/>
              <a:t>know</a:t>
            </a:r>
          </a:p>
          <a:p>
            <a:pPr algn="ctr" eaLnBrk="1" hangingPunct="1"/>
            <a:r>
              <a:rPr lang="en-US" altLang="en-US" sz="2800" b="1"/>
              <a:t>look</a:t>
            </a:r>
          </a:p>
          <a:p>
            <a:pPr algn="ctr" eaLnBrk="1" hangingPunct="1"/>
            <a:r>
              <a:rPr lang="en-US" altLang="en-US" sz="2800" b="1"/>
              <a:t>blow</a:t>
            </a:r>
            <a:endParaRPr lang="en-US" altLang="en-US" sz="2800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5" grpId="0"/>
      <p:bldP spid="312324" grpId="0"/>
      <p:bldP spid="31234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EC164EC-3B18-4261-9748-D8EDB8128EC8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101379" name="Rectangle 12"/>
          <p:cNvSpPr>
            <a:spLocks noChangeArrowheads="1"/>
          </p:cNvSpPr>
          <p:nvPr/>
        </p:nvSpPr>
        <p:spPr bwMode="auto">
          <a:xfrm>
            <a:off x="304800" y="1295400"/>
            <a:ext cx="853440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n-US" altLang="en-US" sz="3600">
                <a:solidFill>
                  <a:schemeClr val="tx2"/>
                </a:solidFill>
              </a:rPr>
              <a:t>Miriam is at the beach.  She ______ the salty air. She _____ the seagulls singing.   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en-US" sz="3600">
                <a:solidFill>
                  <a:schemeClr val="tx2"/>
                </a:solidFill>
              </a:rPr>
              <a:t>She _____ to stay at the beach forever.</a:t>
            </a:r>
          </a:p>
        </p:txBody>
      </p:sp>
      <p:sp>
        <p:nvSpPr>
          <p:cNvPr id="101380" name="Text Box 7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4-6  Let’s Practice</a:t>
            </a:r>
          </a:p>
        </p:txBody>
      </p:sp>
      <p:sp>
        <p:nvSpPr>
          <p:cNvPr id="101381" name="AutoShape 8"/>
          <p:cNvSpPr>
            <a:spLocks noChangeArrowheads="1"/>
          </p:cNvSpPr>
          <p:nvPr/>
        </p:nvSpPr>
        <p:spPr bwMode="auto">
          <a:xfrm>
            <a:off x="914400" y="3657600"/>
            <a:ext cx="1905000" cy="1600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/>
              <a:t>smell</a:t>
            </a:r>
          </a:p>
          <a:p>
            <a:pPr algn="ctr" eaLnBrk="1" hangingPunct="1"/>
            <a:r>
              <a:rPr lang="en-US" altLang="en-US" sz="3200" b="1"/>
              <a:t>hear</a:t>
            </a:r>
          </a:p>
          <a:p>
            <a:pPr algn="ctr" eaLnBrk="1" hangingPunct="1"/>
            <a:r>
              <a:rPr lang="en-US" altLang="en-US" sz="3200" b="1"/>
              <a:t>want</a:t>
            </a:r>
            <a:endParaRPr lang="en-US" altLang="en-US" sz="3200" b="1" i="1"/>
          </a:p>
        </p:txBody>
      </p:sp>
      <p:pic>
        <p:nvPicPr>
          <p:cNvPr id="101382" name="Picture 9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81400"/>
            <a:ext cx="4495800" cy="2967038"/>
          </a:xfrm>
          <a:prstGeom prst="rect">
            <a:avLst/>
          </a:prstGeom>
          <a:noFill/>
          <a:ln w="28575" algn="ctr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3645" name="Rectangle 13"/>
          <p:cNvSpPr>
            <a:spLocks noChangeArrowheads="1"/>
          </p:cNvSpPr>
          <p:nvPr/>
        </p:nvSpPr>
        <p:spPr bwMode="auto">
          <a:xfrm>
            <a:off x="6172200" y="1371600"/>
            <a:ext cx="1479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chemeClr val="tx2"/>
                </a:solidFill>
              </a:rPr>
              <a:t>smells</a:t>
            </a:r>
          </a:p>
        </p:txBody>
      </p:sp>
      <p:sp>
        <p:nvSpPr>
          <p:cNvPr id="453646" name="Rectangle 14"/>
          <p:cNvSpPr>
            <a:spLocks noChangeArrowheads="1"/>
          </p:cNvSpPr>
          <p:nvPr/>
        </p:nvSpPr>
        <p:spPr bwMode="auto">
          <a:xfrm>
            <a:off x="3048000" y="1981200"/>
            <a:ext cx="145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chemeClr val="tx2"/>
                </a:solidFill>
              </a:rPr>
              <a:t>hears</a:t>
            </a:r>
            <a:r>
              <a:rPr lang="en-US" altLang="en-US" sz="36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53647" name="Rectangle 15"/>
          <p:cNvSpPr>
            <a:spLocks noChangeArrowheads="1"/>
          </p:cNvSpPr>
          <p:nvPr/>
        </p:nvSpPr>
        <p:spPr bwMode="auto">
          <a:xfrm>
            <a:off x="1219200" y="2590800"/>
            <a:ext cx="1377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chemeClr val="tx2"/>
                </a:solidFill>
              </a:rPr>
              <a:t>wants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45" grpId="0"/>
      <p:bldP spid="453646" grpId="0"/>
      <p:bldP spid="45364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426C83-891A-4FBB-BD3C-CB9AA2D51022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103427" name="Text Box 1026"/>
          <p:cNvSpPr txBox="1">
            <a:spLocks noChangeArrowheads="1"/>
          </p:cNvSpPr>
          <p:nvPr/>
        </p:nvSpPr>
        <p:spPr bwMode="auto">
          <a:xfrm>
            <a:off x="3962400" y="2759075"/>
            <a:ext cx="4724400" cy="1736725"/>
          </a:xfrm>
          <a:prstGeom prst="rect">
            <a:avLst/>
          </a:prstGeom>
          <a:solidFill>
            <a:srgbClr val="800080">
              <a:alpha val="1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latin typeface="Comic Sans MS" panose="030F0702030302020204" pitchFamily="66" charset="0"/>
              </a:rPr>
              <a:t>She is looking </a:t>
            </a:r>
          </a:p>
          <a:p>
            <a:pPr algn="ctr" eaLnBrk="1" hangingPunct="1"/>
            <a:r>
              <a:rPr lang="en-US" altLang="en-US" sz="4400">
                <a:latin typeface="Comic Sans MS" panose="030F0702030302020204" pitchFamily="66" charset="0"/>
              </a:rPr>
              <a:t>at her watch.</a:t>
            </a:r>
          </a:p>
        </p:txBody>
      </p:sp>
      <p:pic>
        <p:nvPicPr>
          <p:cNvPr id="103428" name="Picture 1030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2943225" cy="4419600"/>
          </a:xfrm>
          <a:prstGeom prst="rect">
            <a:avLst/>
          </a:prstGeom>
          <a:noFill/>
          <a:ln w="28575" algn="ctr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9" name="Text Box 1032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4-7  </a:t>
            </a:r>
            <a:r>
              <a:rPr lang="en-US" altLang="en-US" sz="2000" i="1">
                <a:solidFill>
                  <a:schemeClr val="bg1"/>
                </a:solidFill>
              </a:rPr>
              <a:t>SEE, LOOK AT, WATCH, HEAR, </a:t>
            </a:r>
            <a:r>
              <a:rPr lang="en-US" altLang="en-US" sz="2000">
                <a:solidFill>
                  <a:schemeClr val="bg1"/>
                </a:solidFill>
              </a:rPr>
              <a:t>AND</a:t>
            </a:r>
            <a:r>
              <a:rPr lang="en-US" altLang="en-US" sz="2000" i="1">
                <a:solidFill>
                  <a:schemeClr val="bg1"/>
                </a:solidFill>
              </a:rPr>
              <a:t> LISTEN TO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0462BB-738A-4E1D-9888-F896CE658DE1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3315" name="Rectangle 14"/>
          <p:cNvSpPr>
            <a:spLocks noChangeArrowheads="1"/>
          </p:cNvSpPr>
          <p:nvPr/>
        </p:nvSpPr>
        <p:spPr bwMode="auto">
          <a:xfrm>
            <a:off x="2765425" y="5853113"/>
            <a:ext cx="36591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/>
              <a:t>He _________.</a:t>
            </a:r>
          </a:p>
        </p:txBody>
      </p:sp>
      <p:sp>
        <p:nvSpPr>
          <p:cNvPr id="13316" name="AutoShape 17"/>
          <p:cNvSpPr>
            <a:spLocks noChangeArrowheads="1"/>
          </p:cNvSpPr>
          <p:nvPr/>
        </p:nvSpPr>
        <p:spPr bwMode="auto">
          <a:xfrm>
            <a:off x="4038600" y="1295400"/>
            <a:ext cx="1524000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635125" y="1981200"/>
            <a:ext cx="5873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</a:rPr>
              <a:t>What is the boy doing?</a:t>
            </a:r>
          </a:p>
        </p:txBody>
      </p:sp>
      <p:sp>
        <p:nvSpPr>
          <p:cNvPr id="238598" name="Text Box 6"/>
          <p:cNvSpPr txBox="1">
            <a:spLocks noChangeArrowheads="1"/>
          </p:cNvSpPr>
          <p:nvPr/>
        </p:nvSpPr>
        <p:spPr bwMode="auto">
          <a:xfrm>
            <a:off x="3773488" y="5791200"/>
            <a:ext cx="24018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/>
              <a:t>is</a:t>
            </a:r>
            <a:r>
              <a:rPr lang="en-US" altLang="en-US" sz="4400">
                <a:solidFill>
                  <a:srgbClr val="006600"/>
                </a:solidFill>
              </a:rPr>
              <a:t> </a:t>
            </a:r>
            <a:r>
              <a:rPr lang="en-US" altLang="en-US" sz="4000"/>
              <a:t>reading</a:t>
            </a:r>
            <a:endParaRPr lang="en-US" altLang="en-US" sz="4400">
              <a:solidFill>
                <a:srgbClr val="006600"/>
              </a:solidFill>
            </a:endParaRPr>
          </a:p>
        </p:txBody>
      </p:sp>
      <p:sp>
        <p:nvSpPr>
          <p:cNvPr id="13319" name="Rectangle 9"/>
          <p:cNvSpPr>
            <a:spLocks noChangeArrowheads="1"/>
          </p:cNvSpPr>
          <p:nvPr/>
        </p:nvSpPr>
        <p:spPr bwMode="auto">
          <a:xfrm>
            <a:off x="4164013" y="1295400"/>
            <a:ext cx="1257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/>
              <a:t>read</a:t>
            </a:r>
          </a:p>
        </p:txBody>
      </p:sp>
      <p:pic>
        <p:nvPicPr>
          <p:cNvPr id="13320" name="Picture 11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2847975"/>
            <a:ext cx="4419600" cy="2943225"/>
          </a:xfrm>
          <a:prstGeom prst="rect">
            <a:avLst/>
          </a:prstGeom>
          <a:noFill/>
          <a:ln w="28575" algn="ctr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1" name="Text Box 15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4-1  Let’s Practice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55BEF3-949B-472C-BED4-02DC326A8268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105475" name="AutoShape 43"/>
          <p:cNvSpPr>
            <a:spLocks noChangeArrowheads="1"/>
          </p:cNvSpPr>
          <p:nvPr/>
        </p:nvSpPr>
        <p:spPr bwMode="auto">
          <a:xfrm>
            <a:off x="2667000" y="4495800"/>
            <a:ext cx="5257800" cy="9906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        </a:t>
            </a:r>
            <a:endParaRPr lang="en-US" altLang="en-US" b="1" i="1"/>
          </a:p>
        </p:txBody>
      </p:sp>
      <p:sp>
        <p:nvSpPr>
          <p:cNvPr id="93209" name="Text Box 25"/>
          <p:cNvSpPr txBox="1">
            <a:spLocks noChangeArrowheads="1"/>
          </p:cNvSpPr>
          <p:nvPr/>
        </p:nvSpPr>
        <p:spPr bwMode="auto">
          <a:xfrm>
            <a:off x="2819400" y="4648200"/>
            <a:ext cx="14906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chemeClr val="accent2"/>
                </a:solidFill>
              </a:rPr>
              <a:t>look at</a:t>
            </a:r>
          </a:p>
        </p:txBody>
      </p:sp>
      <p:sp>
        <p:nvSpPr>
          <p:cNvPr id="93213" name="Text Box 29"/>
          <p:cNvSpPr txBox="1">
            <a:spLocks noChangeArrowheads="1"/>
          </p:cNvSpPr>
          <p:nvPr/>
        </p:nvSpPr>
        <p:spPr bwMode="auto">
          <a:xfrm>
            <a:off x="2819400" y="4648200"/>
            <a:ext cx="1333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chemeClr val="accent2"/>
                </a:solidFill>
              </a:rPr>
              <a:t>watch</a:t>
            </a:r>
          </a:p>
        </p:txBody>
      </p:sp>
      <p:sp>
        <p:nvSpPr>
          <p:cNvPr id="93203" name="Rectangle 19"/>
          <p:cNvSpPr>
            <a:spLocks noChangeArrowheads="1"/>
          </p:cNvSpPr>
          <p:nvPr/>
        </p:nvSpPr>
        <p:spPr bwMode="auto">
          <a:xfrm>
            <a:off x="304800" y="3733800"/>
            <a:ext cx="5943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/>
              <a:t>(c) He </a:t>
            </a:r>
            <a:r>
              <a:rPr lang="en-US" altLang="en-US" sz="3200" b="1" i="1">
                <a:solidFill>
                  <a:schemeClr val="accent2"/>
                </a:solidFill>
              </a:rPr>
              <a:t>is watching </a:t>
            </a:r>
            <a:r>
              <a:rPr lang="en-US" altLang="en-US" sz="3200"/>
              <a:t>the children.</a:t>
            </a:r>
          </a:p>
        </p:txBody>
      </p:sp>
      <p:sp>
        <p:nvSpPr>
          <p:cNvPr id="105479" name="Rectangle 20"/>
          <p:cNvSpPr>
            <a:spLocks noChangeArrowheads="1"/>
          </p:cNvSpPr>
          <p:nvPr/>
        </p:nvSpPr>
        <p:spPr bwMode="auto">
          <a:xfrm>
            <a:off x="304800" y="1544638"/>
            <a:ext cx="4572000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/>
              <a:t>(a) She </a:t>
            </a:r>
            <a:r>
              <a:rPr lang="en-US" altLang="en-US" sz="3200" b="1" i="1">
                <a:solidFill>
                  <a:schemeClr val="accent2"/>
                </a:solidFill>
              </a:rPr>
              <a:t>sees</a:t>
            </a:r>
            <a:r>
              <a:rPr lang="en-US" altLang="en-US" sz="3200" i="1">
                <a:solidFill>
                  <a:schemeClr val="accent2"/>
                </a:solidFill>
              </a:rPr>
              <a:t> </a:t>
            </a:r>
            <a:r>
              <a:rPr lang="en-US" altLang="en-US" sz="3200"/>
              <a:t>the house.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/>
              <a:t>		</a:t>
            </a:r>
          </a:p>
        </p:txBody>
      </p:sp>
      <p:sp>
        <p:nvSpPr>
          <p:cNvPr id="93205" name="Text Box 21"/>
          <p:cNvSpPr txBox="1">
            <a:spLocks noChangeArrowheads="1"/>
          </p:cNvSpPr>
          <p:nvPr/>
        </p:nvSpPr>
        <p:spPr bwMode="auto">
          <a:xfrm>
            <a:off x="3200400" y="4648200"/>
            <a:ext cx="8604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chemeClr val="accent2"/>
                </a:solidFill>
              </a:rPr>
              <a:t>see</a:t>
            </a:r>
          </a:p>
        </p:txBody>
      </p:sp>
      <p:sp>
        <p:nvSpPr>
          <p:cNvPr id="93208" name="Rectangle 24"/>
          <p:cNvSpPr>
            <a:spLocks noChangeArrowheads="1"/>
          </p:cNvSpPr>
          <p:nvPr/>
        </p:nvSpPr>
        <p:spPr bwMode="auto">
          <a:xfrm>
            <a:off x="4953000" y="4648200"/>
            <a:ext cx="2933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tx2"/>
                </a:solidFill>
              </a:rPr>
              <a:t>nonaction verb</a:t>
            </a:r>
          </a:p>
        </p:txBody>
      </p:sp>
      <p:sp>
        <p:nvSpPr>
          <p:cNvPr id="93211" name="Rectangle 27"/>
          <p:cNvSpPr>
            <a:spLocks noChangeArrowheads="1"/>
          </p:cNvSpPr>
          <p:nvPr/>
        </p:nvSpPr>
        <p:spPr bwMode="auto">
          <a:xfrm>
            <a:off x="4945063" y="4648200"/>
            <a:ext cx="23193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i="1">
                <a:solidFill>
                  <a:schemeClr val="tx2"/>
                </a:solidFill>
              </a:rPr>
              <a:t>action verb</a:t>
            </a:r>
          </a:p>
        </p:txBody>
      </p:sp>
      <p:sp>
        <p:nvSpPr>
          <p:cNvPr id="93212" name="Rectangle 28"/>
          <p:cNvSpPr>
            <a:spLocks noChangeArrowheads="1"/>
          </p:cNvSpPr>
          <p:nvPr/>
        </p:nvSpPr>
        <p:spPr bwMode="auto">
          <a:xfrm>
            <a:off x="304800" y="2449513"/>
            <a:ext cx="8458200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/>
              <a:t>(b) She </a:t>
            </a:r>
            <a:r>
              <a:rPr lang="en-US" altLang="en-US" sz="3200" b="1" i="1">
                <a:solidFill>
                  <a:schemeClr val="accent2"/>
                </a:solidFill>
              </a:rPr>
              <a:t>is looking at</a:t>
            </a:r>
            <a:r>
              <a:rPr lang="en-US" altLang="en-US" sz="3200"/>
              <a:t> her watch. She wants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/>
              <a:t>     class to end.</a:t>
            </a:r>
          </a:p>
        </p:txBody>
      </p:sp>
      <p:sp>
        <p:nvSpPr>
          <p:cNvPr id="93214" name="Rectangle 30"/>
          <p:cNvSpPr>
            <a:spLocks noChangeArrowheads="1"/>
          </p:cNvSpPr>
          <p:nvPr/>
        </p:nvSpPr>
        <p:spPr bwMode="auto">
          <a:xfrm>
            <a:off x="5029200" y="4648200"/>
            <a:ext cx="2181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tx2"/>
                </a:solidFill>
              </a:rPr>
              <a:t>action verb</a:t>
            </a:r>
          </a:p>
        </p:txBody>
      </p:sp>
      <p:sp>
        <p:nvSpPr>
          <p:cNvPr id="105485" name="Text Box 39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4-7  </a:t>
            </a:r>
            <a:r>
              <a:rPr lang="en-US" altLang="en-US" sz="2000" i="1">
                <a:solidFill>
                  <a:schemeClr val="bg1"/>
                </a:solidFill>
              </a:rPr>
              <a:t>SEE, LOOK AT, WATCH, HEAR, </a:t>
            </a:r>
            <a:r>
              <a:rPr lang="en-US" altLang="en-US" sz="2000">
                <a:solidFill>
                  <a:schemeClr val="bg1"/>
                </a:solidFill>
              </a:rPr>
              <a:t>AND</a:t>
            </a:r>
            <a:r>
              <a:rPr lang="en-US" altLang="en-US" sz="2000" i="1">
                <a:solidFill>
                  <a:schemeClr val="bg1"/>
                </a:solidFill>
              </a:rPr>
              <a:t> LISTEN TO</a:t>
            </a:r>
          </a:p>
        </p:txBody>
      </p:sp>
      <p:sp>
        <p:nvSpPr>
          <p:cNvPr id="105486" name="Line 50"/>
          <p:cNvSpPr>
            <a:spLocks noChangeShapeType="1"/>
          </p:cNvSpPr>
          <p:nvPr/>
        </p:nvSpPr>
        <p:spPr bwMode="auto">
          <a:xfrm>
            <a:off x="4343400" y="4953000"/>
            <a:ext cx="60960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3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3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3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3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3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3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3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3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3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3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3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3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09" grpId="0"/>
      <p:bldP spid="93209" grpId="1"/>
      <p:bldP spid="93213" grpId="0"/>
      <p:bldP spid="93203" grpId="0"/>
      <p:bldP spid="93205" grpId="0"/>
      <p:bldP spid="93208" grpId="0"/>
      <p:bldP spid="93211" grpId="0"/>
      <p:bldP spid="93211" grpId="1"/>
      <p:bldP spid="93212" grpId="0"/>
      <p:bldP spid="9321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871116-BBB4-44DA-AD97-A26400FCABB5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107523" name="AutoShape 32"/>
          <p:cNvSpPr>
            <a:spLocks noChangeArrowheads="1"/>
          </p:cNvSpPr>
          <p:nvPr/>
        </p:nvSpPr>
        <p:spPr bwMode="auto">
          <a:xfrm>
            <a:off x="457200" y="4038600"/>
            <a:ext cx="4572000" cy="18288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        </a:t>
            </a:r>
            <a:endParaRPr lang="en-US" altLang="en-US" b="1" i="1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04800" y="1295400"/>
            <a:ext cx="4800600" cy="20574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000"/>
          </a:p>
        </p:txBody>
      </p:sp>
      <p:sp>
        <p:nvSpPr>
          <p:cNvPr id="107525" name="Rectangle 6"/>
          <p:cNvSpPr>
            <a:spLocks noChangeArrowheads="1"/>
          </p:cNvSpPr>
          <p:nvPr/>
        </p:nvSpPr>
        <p:spPr bwMode="auto">
          <a:xfrm>
            <a:off x="304800" y="1524000"/>
            <a:ext cx="45720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/>
              <a:t>(d) I </a:t>
            </a:r>
            <a:r>
              <a:rPr lang="en-US" altLang="en-US" sz="3200" b="1" i="1">
                <a:solidFill>
                  <a:schemeClr val="accent2"/>
                </a:solidFill>
              </a:rPr>
              <a:t>hear </a:t>
            </a:r>
            <a:r>
              <a:rPr lang="en-US" altLang="en-US" sz="3200"/>
              <a:t>the car horn.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/>
              <a:t>		</a:t>
            </a:r>
          </a:p>
        </p:txBody>
      </p:sp>
      <p:sp>
        <p:nvSpPr>
          <p:cNvPr id="107526" name="Text Box 7"/>
          <p:cNvSpPr txBox="1">
            <a:spLocks noChangeArrowheads="1"/>
          </p:cNvSpPr>
          <p:nvPr/>
        </p:nvSpPr>
        <p:spPr bwMode="auto">
          <a:xfrm>
            <a:off x="527050" y="4191000"/>
            <a:ext cx="104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chemeClr val="accent2"/>
                </a:solidFill>
              </a:rPr>
              <a:t>hear</a:t>
            </a:r>
          </a:p>
        </p:txBody>
      </p:sp>
      <p:sp>
        <p:nvSpPr>
          <p:cNvPr id="107527" name="Rectangle 8"/>
          <p:cNvSpPr>
            <a:spLocks noChangeArrowheads="1"/>
          </p:cNvSpPr>
          <p:nvPr/>
        </p:nvSpPr>
        <p:spPr bwMode="auto">
          <a:xfrm>
            <a:off x="2438400" y="4238625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1">
                <a:solidFill>
                  <a:schemeClr val="tx2"/>
                </a:solidFill>
              </a:rPr>
              <a:t>nonaction verb</a:t>
            </a:r>
          </a:p>
        </p:txBody>
      </p:sp>
      <p:sp>
        <p:nvSpPr>
          <p:cNvPr id="315401" name="Text Box 9"/>
          <p:cNvSpPr txBox="1">
            <a:spLocks noChangeArrowheads="1"/>
          </p:cNvSpPr>
          <p:nvPr/>
        </p:nvSpPr>
        <p:spPr bwMode="auto">
          <a:xfrm>
            <a:off x="457200" y="5029200"/>
            <a:ext cx="20081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chemeClr val="accent2"/>
                </a:solidFill>
              </a:rPr>
              <a:t>listen (to)</a:t>
            </a:r>
          </a:p>
        </p:txBody>
      </p:sp>
      <p:sp>
        <p:nvSpPr>
          <p:cNvPr id="315403" name="Rectangle 11"/>
          <p:cNvSpPr>
            <a:spLocks noChangeArrowheads="1"/>
          </p:cNvSpPr>
          <p:nvPr/>
        </p:nvSpPr>
        <p:spPr bwMode="auto">
          <a:xfrm>
            <a:off x="2979738" y="5073650"/>
            <a:ext cx="19732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1">
                <a:solidFill>
                  <a:schemeClr val="tx2"/>
                </a:solidFill>
              </a:rPr>
              <a:t>action verb</a:t>
            </a:r>
          </a:p>
        </p:txBody>
      </p:sp>
      <p:sp>
        <p:nvSpPr>
          <p:cNvPr id="315404" name="Rectangle 12"/>
          <p:cNvSpPr>
            <a:spLocks noChangeArrowheads="1"/>
          </p:cNvSpPr>
          <p:nvPr/>
        </p:nvSpPr>
        <p:spPr bwMode="auto">
          <a:xfrm>
            <a:off x="304800" y="2601913"/>
            <a:ext cx="4572000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/>
              <a:t>(e) He</a:t>
            </a:r>
            <a:r>
              <a:rPr lang="en-US" altLang="en-US" sz="3200" b="1" i="1">
                <a:solidFill>
                  <a:schemeClr val="accent2"/>
                </a:solidFill>
              </a:rPr>
              <a:t>’s</a:t>
            </a:r>
            <a:r>
              <a:rPr lang="en-US" altLang="en-US" sz="3200"/>
              <a:t> </a:t>
            </a:r>
            <a:r>
              <a:rPr lang="en-US" altLang="en-US" sz="3200" b="1" i="1">
                <a:solidFill>
                  <a:schemeClr val="accent2"/>
                </a:solidFill>
              </a:rPr>
              <a:t>listening</a:t>
            </a:r>
            <a:r>
              <a:rPr lang="en-US" altLang="en-US" sz="3200"/>
              <a:t> </a:t>
            </a:r>
            <a:r>
              <a:rPr lang="en-US" altLang="en-US" sz="3200" b="1" i="1">
                <a:solidFill>
                  <a:schemeClr val="accent2"/>
                </a:solidFill>
              </a:rPr>
              <a:t>to</a:t>
            </a:r>
            <a:r>
              <a:rPr lang="en-US" altLang="en-US" sz="3200"/>
              <a:t> his 	favorite song.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3200"/>
          </a:p>
        </p:txBody>
      </p:sp>
      <p:pic>
        <p:nvPicPr>
          <p:cNvPr id="315417" name="Picture 25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38" y="1676400"/>
            <a:ext cx="2887662" cy="4343400"/>
          </a:xfrm>
          <a:prstGeom prst="rect">
            <a:avLst/>
          </a:prstGeom>
          <a:noFill/>
          <a:ln w="28575" algn="ctr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32" name="Text Box 27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4-7  </a:t>
            </a:r>
            <a:r>
              <a:rPr lang="en-US" altLang="en-US" sz="2000" i="1">
                <a:solidFill>
                  <a:schemeClr val="bg1"/>
                </a:solidFill>
              </a:rPr>
              <a:t>SEE, LOOK AT, WATCH, HEAR, </a:t>
            </a:r>
            <a:r>
              <a:rPr lang="en-US" altLang="en-US" sz="2000">
                <a:solidFill>
                  <a:schemeClr val="bg1"/>
                </a:solidFill>
              </a:rPr>
              <a:t>AND</a:t>
            </a:r>
            <a:r>
              <a:rPr lang="en-US" altLang="en-US" sz="2000" i="1">
                <a:solidFill>
                  <a:schemeClr val="bg1"/>
                </a:solidFill>
              </a:rPr>
              <a:t> LISTEN TO</a:t>
            </a:r>
          </a:p>
        </p:txBody>
      </p:sp>
      <p:sp>
        <p:nvSpPr>
          <p:cNvPr id="315423" name="Line 31"/>
          <p:cNvSpPr>
            <a:spLocks noChangeShapeType="1"/>
          </p:cNvSpPr>
          <p:nvPr/>
        </p:nvSpPr>
        <p:spPr bwMode="auto">
          <a:xfrm>
            <a:off x="2568575" y="5334000"/>
            <a:ext cx="4794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07534" name="Line 36"/>
          <p:cNvSpPr>
            <a:spLocks noChangeShapeType="1"/>
          </p:cNvSpPr>
          <p:nvPr/>
        </p:nvSpPr>
        <p:spPr bwMode="auto">
          <a:xfrm>
            <a:off x="1828800" y="4495800"/>
            <a:ext cx="4794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401" grpId="0"/>
      <p:bldP spid="315403" grpId="0"/>
      <p:bldP spid="31540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3F4428-2E97-4C23-BBBB-2DBC50A8E7E5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109571" name="Text Box 7"/>
          <p:cNvSpPr txBox="1">
            <a:spLocks noChangeArrowheads="1"/>
          </p:cNvSpPr>
          <p:nvPr/>
        </p:nvSpPr>
        <p:spPr bwMode="auto">
          <a:xfrm>
            <a:off x="1752600" y="1676400"/>
            <a:ext cx="5619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chemeClr val="tx2"/>
                </a:solidFill>
              </a:rPr>
              <a:t>My brother _________ TV.</a:t>
            </a:r>
          </a:p>
          <a:p>
            <a:pPr eaLnBrk="1" hangingPunct="1"/>
            <a:r>
              <a:rPr lang="en-US" alt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16426" name="Rectangle 10"/>
          <p:cNvSpPr>
            <a:spLocks noChangeArrowheads="1"/>
          </p:cNvSpPr>
          <p:nvPr/>
        </p:nvSpPr>
        <p:spPr bwMode="auto">
          <a:xfrm>
            <a:off x="4038600" y="1676400"/>
            <a:ext cx="2444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is</a:t>
            </a:r>
            <a:r>
              <a:rPr lang="en-US" altLang="en-US" sz="3600">
                <a:solidFill>
                  <a:srgbClr val="660066"/>
                </a:solidFill>
              </a:rPr>
              <a:t> </a:t>
            </a:r>
            <a:r>
              <a:rPr lang="en-US" altLang="en-US" sz="3600"/>
              <a:t>watching</a:t>
            </a:r>
          </a:p>
        </p:txBody>
      </p:sp>
      <p:pic>
        <p:nvPicPr>
          <p:cNvPr id="109573" name="Picture 13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4953000" cy="3228975"/>
          </a:xfrm>
          <a:prstGeom prst="rect">
            <a:avLst/>
          </a:prstGeom>
          <a:noFill/>
          <a:ln w="28575" algn="ctr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4" name="Text Box 14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4-7  Let’s Practice</a:t>
            </a:r>
          </a:p>
        </p:txBody>
      </p:sp>
      <p:sp>
        <p:nvSpPr>
          <p:cNvPr id="109575" name="AutoShape 17"/>
          <p:cNvSpPr>
            <a:spLocks noChangeArrowheads="1"/>
          </p:cNvSpPr>
          <p:nvPr/>
        </p:nvSpPr>
        <p:spPr bwMode="auto">
          <a:xfrm>
            <a:off x="6172200" y="3276600"/>
            <a:ext cx="2362200" cy="1600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/>
              <a:t>watch</a:t>
            </a:r>
          </a:p>
          <a:p>
            <a:pPr algn="ctr" eaLnBrk="1" hangingPunct="1"/>
            <a:r>
              <a:rPr lang="en-US" altLang="en-US" sz="3600" b="1"/>
              <a:t>look at</a:t>
            </a:r>
          </a:p>
          <a:p>
            <a:pPr algn="ctr" eaLnBrk="1" hangingPunct="1"/>
            <a:r>
              <a:rPr lang="en-US" altLang="en-US" sz="3600" b="1"/>
              <a:t>see</a:t>
            </a:r>
            <a:endParaRPr lang="en-US" altLang="en-US" sz="3600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6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6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6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6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52733F-2F7F-403D-8504-D6AE8BEF2315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111619" name="Text Box 5"/>
          <p:cNvSpPr txBox="1">
            <a:spLocks noChangeArrowheads="1"/>
          </p:cNvSpPr>
          <p:nvPr/>
        </p:nvSpPr>
        <p:spPr bwMode="auto">
          <a:xfrm>
            <a:off x="609600" y="3200400"/>
            <a:ext cx="42481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sz="3600">
                <a:solidFill>
                  <a:schemeClr val="tx2"/>
                </a:solidFill>
              </a:rPr>
              <a:t>They ___________ </a:t>
            </a:r>
          </a:p>
          <a:p>
            <a:pPr eaLnBrk="1" hangingPunct="1"/>
            <a:r>
              <a:rPr lang="en-US" altLang="en-US" sz="3600">
                <a:solidFill>
                  <a:schemeClr val="tx2"/>
                </a:solidFill>
              </a:rPr>
              <a:t>their baby. </a:t>
            </a:r>
          </a:p>
        </p:txBody>
      </p:sp>
      <p:sp>
        <p:nvSpPr>
          <p:cNvPr id="330758" name="Rectangle 6"/>
          <p:cNvSpPr>
            <a:spLocks noChangeArrowheads="1"/>
          </p:cNvSpPr>
          <p:nvPr/>
        </p:nvSpPr>
        <p:spPr bwMode="auto">
          <a:xfrm>
            <a:off x="1676400" y="3581400"/>
            <a:ext cx="292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are looking at</a:t>
            </a:r>
          </a:p>
        </p:txBody>
      </p:sp>
      <p:sp>
        <p:nvSpPr>
          <p:cNvPr id="111621" name="Text Box 10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4-7  Let’s Practice</a:t>
            </a:r>
          </a:p>
        </p:txBody>
      </p:sp>
      <p:sp>
        <p:nvSpPr>
          <p:cNvPr id="111622" name="AutoShape 12"/>
          <p:cNvSpPr>
            <a:spLocks noChangeArrowheads="1"/>
          </p:cNvSpPr>
          <p:nvPr/>
        </p:nvSpPr>
        <p:spPr bwMode="auto">
          <a:xfrm>
            <a:off x="1447800" y="1600200"/>
            <a:ext cx="2362200" cy="1600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/>
              <a:t>watch</a:t>
            </a:r>
          </a:p>
          <a:p>
            <a:pPr algn="ctr" eaLnBrk="1" hangingPunct="1"/>
            <a:r>
              <a:rPr lang="en-US" altLang="en-US" sz="3600" b="1"/>
              <a:t>look at</a:t>
            </a:r>
          </a:p>
          <a:p>
            <a:pPr algn="ctr" eaLnBrk="1" hangingPunct="1"/>
            <a:r>
              <a:rPr lang="en-US" altLang="en-US" sz="3600" b="1"/>
              <a:t>see</a:t>
            </a:r>
            <a:endParaRPr lang="en-US" altLang="en-US" sz="3600" b="1" i="1"/>
          </a:p>
        </p:txBody>
      </p:sp>
      <p:pic>
        <p:nvPicPr>
          <p:cNvPr id="111623" name="Picture 13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76400"/>
            <a:ext cx="3094038" cy="4419600"/>
          </a:xfrm>
          <a:prstGeom prst="rect">
            <a:avLst/>
          </a:prstGeom>
          <a:noFill/>
          <a:ln w="28575" algn="ctr">
            <a:solidFill>
              <a:srgbClr val="C7313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6A97B8-2307-4461-88CF-E35B325D173D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113667" name="Text Box 5"/>
          <p:cNvSpPr txBox="1">
            <a:spLocks noChangeArrowheads="1"/>
          </p:cNvSpPr>
          <p:nvPr/>
        </p:nvSpPr>
        <p:spPr bwMode="auto">
          <a:xfrm>
            <a:off x="457200" y="3381375"/>
            <a:ext cx="81089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chemeClr val="tx2"/>
                </a:solidFill>
              </a:rPr>
              <a:t>The train tracks are close to our house.</a:t>
            </a:r>
          </a:p>
          <a:p>
            <a:pPr eaLnBrk="1" hangingPunct="1"/>
            <a:endParaRPr lang="en-US" altLang="en-US" sz="200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sz="3600">
                <a:solidFill>
                  <a:schemeClr val="tx2"/>
                </a:solidFill>
              </a:rPr>
              <a:t>We ____ the trains every night. </a:t>
            </a:r>
          </a:p>
        </p:txBody>
      </p:sp>
      <p:sp>
        <p:nvSpPr>
          <p:cNvPr id="331782" name="Rectangle 6"/>
          <p:cNvSpPr>
            <a:spLocks noChangeArrowheads="1"/>
          </p:cNvSpPr>
          <p:nvPr/>
        </p:nvSpPr>
        <p:spPr bwMode="auto">
          <a:xfrm>
            <a:off x="1320800" y="4191000"/>
            <a:ext cx="1098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hear</a:t>
            </a:r>
          </a:p>
        </p:txBody>
      </p:sp>
      <p:sp>
        <p:nvSpPr>
          <p:cNvPr id="113669" name="Text Box 12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4-7  Let’s Practice</a:t>
            </a:r>
          </a:p>
        </p:txBody>
      </p:sp>
      <p:sp>
        <p:nvSpPr>
          <p:cNvPr id="113670" name="AutoShape 14"/>
          <p:cNvSpPr>
            <a:spLocks noChangeArrowheads="1"/>
          </p:cNvSpPr>
          <p:nvPr/>
        </p:nvSpPr>
        <p:spPr bwMode="auto">
          <a:xfrm>
            <a:off x="3352800" y="1371600"/>
            <a:ext cx="2286000" cy="1524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/>
              <a:t>hear</a:t>
            </a:r>
          </a:p>
          <a:p>
            <a:pPr algn="ctr" eaLnBrk="1" hangingPunct="1"/>
            <a:r>
              <a:rPr lang="en-US" altLang="en-US" sz="3600" b="1"/>
              <a:t>listen to</a:t>
            </a:r>
            <a:endParaRPr lang="en-US" altLang="en-US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4A1082-C7B2-4FAE-98F4-811D8ABE23E6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115715" name="Text Box 5"/>
          <p:cNvSpPr txBox="1">
            <a:spLocks noChangeArrowheads="1"/>
          </p:cNvSpPr>
          <p:nvPr/>
        </p:nvSpPr>
        <p:spPr bwMode="auto">
          <a:xfrm>
            <a:off x="457200" y="1524000"/>
            <a:ext cx="822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chemeClr val="tx2"/>
                </a:solidFill>
              </a:rPr>
              <a:t>Grandpa _________ to music.  </a:t>
            </a:r>
          </a:p>
        </p:txBody>
      </p:sp>
      <p:sp>
        <p:nvSpPr>
          <p:cNvPr id="332806" name="Rectangle 6"/>
          <p:cNvSpPr>
            <a:spLocks noChangeArrowheads="1"/>
          </p:cNvSpPr>
          <p:nvPr/>
        </p:nvSpPr>
        <p:spPr bwMode="auto">
          <a:xfrm>
            <a:off x="2362200" y="1524000"/>
            <a:ext cx="2444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is listening </a:t>
            </a:r>
          </a:p>
        </p:txBody>
      </p:sp>
      <p:sp>
        <p:nvSpPr>
          <p:cNvPr id="115717" name="Text Box 10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4-7  Let’s Practice</a:t>
            </a:r>
          </a:p>
        </p:txBody>
      </p:sp>
      <p:sp>
        <p:nvSpPr>
          <p:cNvPr id="115718" name="AutoShape 14"/>
          <p:cNvSpPr>
            <a:spLocks noChangeArrowheads="1"/>
          </p:cNvSpPr>
          <p:nvPr/>
        </p:nvSpPr>
        <p:spPr bwMode="auto">
          <a:xfrm>
            <a:off x="1447800" y="2971800"/>
            <a:ext cx="2286000" cy="1524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/>
              <a:t>hear</a:t>
            </a:r>
          </a:p>
          <a:p>
            <a:pPr algn="ctr" eaLnBrk="1" hangingPunct="1"/>
            <a:r>
              <a:rPr lang="en-US" altLang="en-US" sz="3600" b="1"/>
              <a:t>listen</a:t>
            </a:r>
            <a:endParaRPr lang="en-US" altLang="en-US" b="1" i="1"/>
          </a:p>
        </p:txBody>
      </p:sp>
      <p:pic>
        <p:nvPicPr>
          <p:cNvPr id="115719" name="Picture 16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362200"/>
            <a:ext cx="2735263" cy="4114800"/>
          </a:xfrm>
          <a:prstGeom prst="rect">
            <a:avLst/>
          </a:prstGeom>
          <a:noFill/>
          <a:ln w="28575" algn="ctr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3E1FEF-6190-4DB2-BB26-B24253B51081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117763" name="Text Box 2"/>
          <p:cNvSpPr txBox="1">
            <a:spLocks noChangeArrowheads="1"/>
          </p:cNvSpPr>
          <p:nvPr/>
        </p:nvSpPr>
        <p:spPr bwMode="auto">
          <a:xfrm>
            <a:off x="685800" y="1431925"/>
            <a:ext cx="5029200" cy="1311275"/>
          </a:xfrm>
          <a:prstGeom prst="rect">
            <a:avLst/>
          </a:prstGeom>
          <a:solidFill>
            <a:srgbClr val="800080">
              <a:alpha val="1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latin typeface="Comic Sans MS" panose="030F0702030302020204" pitchFamily="66" charset="0"/>
              </a:rPr>
              <a:t>I think about my </a:t>
            </a:r>
          </a:p>
          <a:p>
            <a:pPr algn="ctr" eaLnBrk="1" hangingPunct="1"/>
            <a:r>
              <a:rPr lang="en-US" altLang="en-US" sz="4000">
                <a:latin typeface="Comic Sans MS" panose="030F0702030302020204" pitchFamily="66" charset="0"/>
              </a:rPr>
              <a:t>daughter every day.</a:t>
            </a:r>
          </a:p>
        </p:txBody>
      </p:sp>
      <p:pic>
        <p:nvPicPr>
          <p:cNvPr id="117764" name="Picture 8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08363"/>
            <a:ext cx="4495800" cy="2992437"/>
          </a:xfrm>
          <a:prstGeom prst="rect">
            <a:avLst/>
          </a:prstGeom>
          <a:noFill/>
          <a:ln w="28575" algn="ctr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5" name="AutoShape 11"/>
          <p:cNvSpPr>
            <a:spLocks noChangeArrowheads="1"/>
          </p:cNvSpPr>
          <p:nvPr/>
        </p:nvSpPr>
        <p:spPr bwMode="auto">
          <a:xfrm>
            <a:off x="5562600" y="1447800"/>
            <a:ext cx="3581400" cy="2895600"/>
          </a:xfrm>
          <a:prstGeom prst="cloud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>
              <a:solidFill>
                <a:schemeClr val="tx2"/>
              </a:solidFill>
            </a:endParaRPr>
          </a:p>
        </p:txBody>
      </p:sp>
      <p:sp>
        <p:nvSpPr>
          <p:cNvPr id="117766" name="AutoShape 12"/>
          <p:cNvSpPr>
            <a:spLocks noChangeArrowheads="1"/>
          </p:cNvSpPr>
          <p:nvPr/>
        </p:nvSpPr>
        <p:spPr bwMode="auto">
          <a:xfrm>
            <a:off x="4191000" y="1828800"/>
            <a:ext cx="4724400" cy="2362200"/>
          </a:xfrm>
          <a:prstGeom prst="cloud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>
              <a:solidFill>
                <a:schemeClr val="tx2"/>
              </a:solidFill>
            </a:endParaRPr>
          </a:p>
        </p:txBody>
      </p:sp>
      <p:sp>
        <p:nvSpPr>
          <p:cNvPr id="117767" name="AutoShape 13"/>
          <p:cNvSpPr>
            <a:spLocks noChangeArrowheads="1"/>
          </p:cNvSpPr>
          <p:nvPr/>
        </p:nvSpPr>
        <p:spPr bwMode="auto">
          <a:xfrm>
            <a:off x="5943600" y="1371600"/>
            <a:ext cx="2743200" cy="2819400"/>
          </a:xfrm>
          <a:prstGeom prst="cloudCallout">
            <a:avLst>
              <a:gd name="adj1" fmla="val -146412"/>
              <a:gd name="adj2" fmla="val 42171"/>
            </a:avLst>
          </a:prstGeom>
          <a:solidFill>
            <a:srgbClr val="FFFF99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>
              <a:solidFill>
                <a:schemeClr val="tx2"/>
              </a:solidFill>
            </a:endParaRPr>
          </a:p>
        </p:txBody>
      </p:sp>
      <p:pic>
        <p:nvPicPr>
          <p:cNvPr id="117768" name="Picture 14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828800"/>
            <a:ext cx="13350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9" name="Text Box 15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4-8  </a:t>
            </a:r>
            <a:r>
              <a:rPr lang="en-US" altLang="en-US" sz="2000" i="1">
                <a:solidFill>
                  <a:schemeClr val="bg1"/>
                </a:solidFill>
              </a:rPr>
              <a:t>THINK ABOUT </a:t>
            </a:r>
            <a:r>
              <a:rPr lang="en-US" altLang="en-US" sz="2000">
                <a:solidFill>
                  <a:schemeClr val="bg1"/>
                </a:solidFill>
              </a:rPr>
              <a:t>AND</a:t>
            </a:r>
            <a:r>
              <a:rPr lang="en-US" altLang="en-US" sz="2000" i="1">
                <a:solidFill>
                  <a:schemeClr val="bg1"/>
                </a:solidFill>
              </a:rPr>
              <a:t> THINK THAT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CE0C5C-5544-4CB4-A8C5-F568A1CF6B2B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119811" name="Text Box 24"/>
          <p:cNvSpPr txBox="1">
            <a:spLocks noChangeArrowheads="1"/>
          </p:cNvSpPr>
          <p:nvPr/>
        </p:nvSpPr>
        <p:spPr bwMode="auto">
          <a:xfrm>
            <a:off x="228600" y="1627188"/>
            <a:ext cx="74533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6600"/>
                </a:solidFill>
              </a:rPr>
              <a:t>              </a:t>
            </a:r>
            <a:r>
              <a:rPr lang="en-US" altLang="en-US" sz="3200" i="1">
                <a:solidFill>
                  <a:srgbClr val="800000"/>
                </a:solidFill>
              </a:rPr>
              <a:t>THINK</a:t>
            </a:r>
            <a:r>
              <a:rPr lang="en-US" altLang="en-US" sz="3200">
                <a:solidFill>
                  <a:srgbClr val="800000"/>
                </a:solidFill>
              </a:rPr>
              <a:t>    </a:t>
            </a:r>
            <a:r>
              <a:rPr lang="en-US" altLang="en-US" sz="3200">
                <a:solidFill>
                  <a:schemeClr val="tx2"/>
                </a:solidFill>
              </a:rPr>
              <a:t>+  </a:t>
            </a:r>
            <a:r>
              <a:rPr lang="en-US" altLang="en-US" sz="3200" i="1">
                <a:solidFill>
                  <a:srgbClr val="006600"/>
                </a:solidFill>
              </a:rPr>
              <a:t>ABOUT</a:t>
            </a:r>
            <a:r>
              <a:rPr lang="en-US" altLang="en-US" sz="3200">
                <a:solidFill>
                  <a:srgbClr val="006600"/>
                </a:solidFill>
              </a:rPr>
              <a:t> </a:t>
            </a:r>
            <a:r>
              <a:rPr lang="en-US" altLang="en-US" sz="3200">
                <a:solidFill>
                  <a:schemeClr val="tx2"/>
                </a:solidFill>
              </a:rPr>
              <a:t>+  </a:t>
            </a:r>
            <a:r>
              <a:rPr lang="en-US" altLang="en-US" sz="3200">
                <a:solidFill>
                  <a:schemeClr val="accent2"/>
                </a:solidFill>
              </a:rPr>
              <a:t>A NOUN</a:t>
            </a:r>
          </a:p>
        </p:txBody>
      </p:sp>
      <p:sp>
        <p:nvSpPr>
          <p:cNvPr id="119812" name="Rectangle 26"/>
          <p:cNvSpPr>
            <a:spLocks noChangeArrowheads="1"/>
          </p:cNvSpPr>
          <p:nvPr/>
        </p:nvSpPr>
        <p:spPr bwMode="auto">
          <a:xfrm>
            <a:off x="152400" y="2438400"/>
            <a:ext cx="8820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(a) I       </a:t>
            </a:r>
            <a:r>
              <a:rPr lang="en-US" altLang="en-US" sz="3600" b="1" i="1">
                <a:solidFill>
                  <a:srgbClr val="800000"/>
                </a:solidFill>
              </a:rPr>
              <a:t>think</a:t>
            </a:r>
            <a:r>
              <a:rPr lang="en-US" altLang="en-US" sz="3600" i="1"/>
              <a:t>        </a:t>
            </a:r>
            <a:r>
              <a:rPr lang="en-US" altLang="en-US" sz="3600" b="1" i="1">
                <a:solidFill>
                  <a:srgbClr val="006600"/>
                </a:solidFill>
              </a:rPr>
              <a:t>about</a:t>
            </a:r>
            <a:r>
              <a:rPr lang="en-US" altLang="en-US" sz="3600" i="1"/>
              <a:t>     </a:t>
            </a:r>
            <a:r>
              <a:rPr lang="en-US" altLang="en-US" sz="3600" b="1" i="1">
                <a:solidFill>
                  <a:schemeClr val="accent2"/>
                </a:solidFill>
              </a:rPr>
              <a:t>her</a:t>
            </a:r>
            <a:r>
              <a:rPr lang="en-US" altLang="en-US" sz="3600"/>
              <a:t> every day.</a:t>
            </a:r>
          </a:p>
        </p:txBody>
      </p:sp>
      <p:sp>
        <p:nvSpPr>
          <p:cNvPr id="194590" name="Rectangle 30"/>
          <p:cNvSpPr>
            <a:spLocks noChangeArrowheads="1"/>
          </p:cNvSpPr>
          <p:nvPr/>
        </p:nvSpPr>
        <p:spPr bwMode="auto">
          <a:xfrm>
            <a:off x="152400" y="3581400"/>
            <a:ext cx="864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(b) I </a:t>
            </a:r>
            <a:r>
              <a:rPr lang="en-US" altLang="en-US" sz="3600" b="1" i="1"/>
              <a:t>am</a:t>
            </a:r>
            <a:r>
              <a:rPr lang="en-US" altLang="en-US" sz="3600" b="1" i="1">
                <a:solidFill>
                  <a:srgbClr val="800000"/>
                </a:solidFill>
              </a:rPr>
              <a:t> thinking   </a:t>
            </a:r>
            <a:r>
              <a:rPr lang="en-US" altLang="en-US" sz="3600" b="1" i="1">
                <a:solidFill>
                  <a:srgbClr val="006600"/>
                </a:solidFill>
              </a:rPr>
              <a:t>about</a:t>
            </a:r>
            <a:r>
              <a:rPr lang="en-US" altLang="en-US" sz="3600" b="1" i="1">
                <a:solidFill>
                  <a:srgbClr val="800000"/>
                </a:solidFill>
              </a:rPr>
              <a:t>    </a:t>
            </a:r>
            <a:r>
              <a:rPr lang="en-US" altLang="en-US" sz="3600" b="1" i="1">
                <a:solidFill>
                  <a:schemeClr val="accent2"/>
                </a:solidFill>
              </a:rPr>
              <a:t>her</a:t>
            </a:r>
            <a:r>
              <a:rPr lang="en-US" altLang="en-US" sz="3600" b="1">
                <a:solidFill>
                  <a:srgbClr val="800000"/>
                </a:solidFill>
              </a:rPr>
              <a:t> </a:t>
            </a:r>
            <a:r>
              <a:rPr lang="en-US" altLang="en-US" sz="3600"/>
              <a:t>right now.</a:t>
            </a:r>
          </a:p>
        </p:txBody>
      </p:sp>
      <p:sp>
        <p:nvSpPr>
          <p:cNvPr id="119814" name="Text Box 35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4-8  </a:t>
            </a:r>
            <a:r>
              <a:rPr lang="en-US" altLang="en-US" sz="2000" i="1">
                <a:solidFill>
                  <a:schemeClr val="bg1"/>
                </a:solidFill>
              </a:rPr>
              <a:t>THINK ABOUT </a:t>
            </a:r>
            <a:r>
              <a:rPr lang="en-US" altLang="en-US" sz="2000">
                <a:solidFill>
                  <a:schemeClr val="bg1"/>
                </a:solidFill>
              </a:rPr>
              <a:t>AND</a:t>
            </a:r>
            <a:r>
              <a:rPr lang="en-US" altLang="en-US" sz="2000" i="1">
                <a:solidFill>
                  <a:schemeClr val="bg1"/>
                </a:solidFill>
              </a:rPr>
              <a:t> THINK THAT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F761D3-B553-41F8-8929-AD05E60500AB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121859" name="Text Box 5"/>
          <p:cNvSpPr txBox="1">
            <a:spLocks noChangeArrowheads="1"/>
          </p:cNvSpPr>
          <p:nvPr/>
        </p:nvSpPr>
        <p:spPr bwMode="auto">
          <a:xfrm>
            <a:off x="1219200" y="1676400"/>
            <a:ext cx="7239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6600"/>
                </a:solidFill>
              </a:rPr>
              <a:t>       </a:t>
            </a:r>
            <a:r>
              <a:rPr lang="en-US" altLang="en-US" sz="3200" i="1">
                <a:solidFill>
                  <a:srgbClr val="800000"/>
                </a:solidFill>
              </a:rPr>
              <a:t>THINK</a:t>
            </a:r>
            <a:r>
              <a:rPr lang="en-US" altLang="en-US" sz="3200">
                <a:solidFill>
                  <a:srgbClr val="800000"/>
                </a:solidFill>
              </a:rPr>
              <a:t> </a:t>
            </a:r>
            <a:r>
              <a:rPr lang="en-US" altLang="en-US" sz="3200">
                <a:solidFill>
                  <a:schemeClr val="tx2"/>
                </a:solidFill>
              </a:rPr>
              <a:t>+ </a:t>
            </a:r>
            <a:r>
              <a:rPr lang="en-US" altLang="en-US" sz="3200" i="1">
                <a:solidFill>
                  <a:srgbClr val="660066"/>
                </a:solidFill>
              </a:rPr>
              <a:t>THAT</a:t>
            </a:r>
            <a:r>
              <a:rPr lang="en-US" altLang="en-US" sz="3200">
                <a:solidFill>
                  <a:schemeClr val="tx2"/>
                </a:solidFill>
              </a:rPr>
              <a:t> + </a:t>
            </a:r>
            <a:r>
              <a:rPr lang="en-US" altLang="en-US" sz="3200">
                <a:solidFill>
                  <a:schemeClr val="accent2"/>
                </a:solidFill>
              </a:rPr>
              <a:t>A STATEMENT</a:t>
            </a:r>
          </a:p>
        </p:txBody>
      </p:sp>
      <p:sp>
        <p:nvSpPr>
          <p:cNvPr id="121860" name="Rectangle 6"/>
          <p:cNvSpPr>
            <a:spLocks noChangeArrowheads="1"/>
          </p:cNvSpPr>
          <p:nvPr/>
        </p:nvSpPr>
        <p:spPr bwMode="auto">
          <a:xfrm>
            <a:off x="381000" y="2389188"/>
            <a:ext cx="8540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(c) I       </a:t>
            </a:r>
            <a:r>
              <a:rPr lang="en-US" altLang="en-US" sz="3600" b="1" i="1">
                <a:solidFill>
                  <a:srgbClr val="800000"/>
                </a:solidFill>
              </a:rPr>
              <a:t>think</a:t>
            </a:r>
            <a:r>
              <a:rPr lang="en-US" altLang="en-US" sz="3600" i="1"/>
              <a:t>     </a:t>
            </a:r>
            <a:r>
              <a:rPr lang="en-US" altLang="en-US" sz="3600" b="1" i="1">
                <a:solidFill>
                  <a:srgbClr val="660066"/>
                </a:solidFill>
              </a:rPr>
              <a:t>that</a:t>
            </a:r>
            <a:r>
              <a:rPr lang="en-US" altLang="en-US" sz="3600" b="1" i="1">
                <a:solidFill>
                  <a:srgbClr val="006600"/>
                </a:solidFill>
              </a:rPr>
              <a:t>    </a:t>
            </a:r>
            <a:r>
              <a:rPr lang="en-US" altLang="en-US" sz="3600" b="1" i="1">
                <a:solidFill>
                  <a:schemeClr val="accent2"/>
                </a:solidFill>
              </a:rPr>
              <a:t>this game is fun</a:t>
            </a:r>
            <a:r>
              <a:rPr lang="en-US" altLang="en-US" sz="3600" i="1"/>
              <a:t>.</a:t>
            </a:r>
          </a:p>
        </p:txBody>
      </p:sp>
      <p:sp>
        <p:nvSpPr>
          <p:cNvPr id="320521" name="Rectangle 9"/>
          <p:cNvSpPr>
            <a:spLocks noChangeArrowheads="1"/>
          </p:cNvSpPr>
          <p:nvPr/>
        </p:nvSpPr>
        <p:spPr bwMode="auto">
          <a:xfrm>
            <a:off x="381000" y="3303588"/>
            <a:ext cx="8312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(d) Joe  </a:t>
            </a:r>
            <a:r>
              <a:rPr lang="en-US" altLang="en-US" sz="3600" b="1" i="1">
                <a:solidFill>
                  <a:srgbClr val="800000"/>
                </a:solidFill>
              </a:rPr>
              <a:t>thinks</a:t>
            </a:r>
            <a:r>
              <a:rPr lang="en-US" altLang="en-US" sz="3600" b="1" i="1"/>
              <a:t>   </a:t>
            </a:r>
            <a:r>
              <a:rPr lang="en-US" altLang="en-US" sz="3600" b="1" i="1">
                <a:solidFill>
                  <a:srgbClr val="660066"/>
                </a:solidFill>
              </a:rPr>
              <a:t>that    </a:t>
            </a:r>
            <a:r>
              <a:rPr lang="en-US" altLang="en-US" sz="3600" b="1" i="1">
                <a:solidFill>
                  <a:schemeClr val="accent2"/>
                </a:solidFill>
              </a:rPr>
              <a:t>the test is hard</a:t>
            </a:r>
            <a:r>
              <a:rPr lang="en-US" altLang="en-US" sz="3600"/>
              <a:t>.</a:t>
            </a:r>
          </a:p>
        </p:txBody>
      </p:sp>
      <p:sp>
        <p:nvSpPr>
          <p:cNvPr id="320523" name="Rectangle 11"/>
          <p:cNvSpPr>
            <a:spLocks noChangeArrowheads="1"/>
          </p:cNvSpPr>
          <p:nvPr/>
        </p:nvSpPr>
        <p:spPr bwMode="auto">
          <a:xfrm>
            <a:off x="381000" y="4217988"/>
            <a:ext cx="8235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(e) You </a:t>
            </a:r>
            <a:r>
              <a:rPr lang="en-US" altLang="en-US" sz="3600" b="1" i="1">
                <a:solidFill>
                  <a:srgbClr val="800000"/>
                </a:solidFill>
              </a:rPr>
              <a:t>think</a:t>
            </a:r>
            <a:r>
              <a:rPr lang="en-US" altLang="en-US" sz="3600" b="1" i="1"/>
              <a:t>     </a:t>
            </a:r>
            <a:r>
              <a:rPr lang="en-US" altLang="en-US" sz="3600" b="1" i="1">
                <a:solidFill>
                  <a:srgbClr val="660066"/>
                </a:solidFill>
              </a:rPr>
              <a:t>that    </a:t>
            </a:r>
            <a:r>
              <a:rPr lang="en-US" altLang="en-US" sz="3600" b="1" i="1">
                <a:solidFill>
                  <a:schemeClr val="accent2"/>
                </a:solidFill>
              </a:rPr>
              <a:t>the bug is cute</a:t>
            </a:r>
            <a:r>
              <a:rPr lang="en-US" altLang="en-US" sz="3600"/>
              <a:t>.</a:t>
            </a:r>
          </a:p>
        </p:txBody>
      </p:sp>
      <p:sp>
        <p:nvSpPr>
          <p:cNvPr id="121863" name="Text Box 14"/>
          <p:cNvSpPr txBox="1">
            <a:spLocks noChangeArrowheads="1"/>
          </p:cNvSpPr>
          <p:nvPr/>
        </p:nvSpPr>
        <p:spPr bwMode="auto">
          <a:xfrm>
            <a:off x="7604125" y="3292475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>
              <a:solidFill>
                <a:schemeClr val="tx2"/>
              </a:solidFill>
            </a:endParaRPr>
          </a:p>
        </p:txBody>
      </p:sp>
      <p:sp>
        <p:nvSpPr>
          <p:cNvPr id="320531" name="Text Box 19"/>
          <p:cNvSpPr txBox="1">
            <a:spLocks noChangeArrowheads="1"/>
          </p:cNvSpPr>
          <p:nvPr/>
        </p:nvSpPr>
        <p:spPr bwMode="auto">
          <a:xfrm>
            <a:off x="838200" y="5184775"/>
            <a:ext cx="6991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chemeClr val="tx2"/>
                </a:solidFill>
              </a:rPr>
              <a:t>I                    that the game is fun.</a:t>
            </a:r>
          </a:p>
        </p:txBody>
      </p:sp>
      <p:sp>
        <p:nvSpPr>
          <p:cNvPr id="320532" name="AutoShape 20"/>
          <p:cNvSpPr>
            <a:spLocks noChangeArrowheads="1"/>
          </p:cNvSpPr>
          <p:nvPr/>
        </p:nvSpPr>
        <p:spPr bwMode="auto">
          <a:xfrm>
            <a:off x="1219200" y="4953000"/>
            <a:ext cx="2286000" cy="12192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0000">
              <a:alpha val="1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36" name="Text Box 24"/>
          <p:cNvSpPr txBox="1">
            <a:spLocks noChangeArrowheads="1"/>
          </p:cNvSpPr>
          <p:nvPr/>
        </p:nvSpPr>
        <p:spPr bwMode="auto">
          <a:xfrm>
            <a:off x="7772400" y="5105400"/>
            <a:ext cx="495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1867" name="Text Box 27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4-8  </a:t>
            </a:r>
            <a:r>
              <a:rPr lang="en-US" altLang="en-US" sz="2000" i="1">
                <a:solidFill>
                  <a:schemeClr val="bg1"/>
                </a:solidFill>
              </a:rPr>
              <a:t>THINK ABOUT </a:t>
            </a:r>
            <a:r>
              <a:rPr lang="en-US" altLang="en-US" sz="2000">
                <a:solidFill>
                  <a:schemeClr val="bg1"/>
                </a:solidFill>
              </a:rPr>
              <a:t>AND</a:t>
            </a:r>
            <a:r>
              <a:rPr lang="en-US" altLang="en-US" sz="2000" i="1">
                <a:solidFill>
                  <a:schemeClr val="bg1"/>
                </a:solidFill>
              </a:rPr>
              <a:t> THINK THAT</a:t>
            </a:r>
          </a:p>
        </p:txBody>
      </p:sp>
      <p:sp>
        <p:nvSpPr>
          <p:cNvPr id="320543" name="Text Box 31"/>
          <p:cNvSpPr txBox="1">
            <a:spLocks noChangeArrowheads="1"/>
          </p:cNvSpPr>
          <p:nvPr/>
        </p:nvSpPr>
        <p:spPr bwMode="auto">
          <a:xfrm>
            <a:off x="1066800" y="5181600"/>
            <a:ext cx="2520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am thinking</a:t>
            </a:r>
          </a:p>
        </p:txBody>
      </p:sp>
      <p:sp>
        <p:nvSpPr>
          <p:cNvPr id="320544" name="Text Box 32"/>
          <p:cNvSpPr txBox="1">
            <a:spLocks noChangeArrowheads="1"/>
          </p:cNvSpPr>
          <p:nvPr/>
        </p:nvSpPr>
        <p:spPr bwMode="auto">
          <a:xfrm>
            <a:off x="1066800" y="5854700"/>
            <a:ext cx="1149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think</a:t>
            </a:r>
          </a:p>
        </p:txBody>
      </p:sp>
      <p:sp>
        <p:nvSpPr>
          <p:cNvPr id="320545" name="Text Box 33"/>
          <p:cNvSpPr txBox="1">
            <a:spLocks noChangeArrowheads="1"/>
          </p:cNvSpPr>
          <p:nvPr/>
        </p:nvSpPr>
        <p:spPr bwMode="auto">
          <a:xfrm>
            <a:off x="812800" y="5851525"/>
            <a:ext cx="5775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chemeClr val="tx2"/>
                </a:solidFill>
              </a:rPr>
              <a:t>I          that the game is fun.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0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0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0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20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20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21" grpId="0"/>
      <p:bldP spid="320523" grpId="0"/>
      <p:bldP spid="320531" grpId="0"/>
      <p:bldP spid="320531" grpId="1"/>
      <p:bldP spid="320536" grpId="0"/>
      <p:bldP spid="320536" grpId="1"/>
      <p:bldP spid="320543" grpId="0"/>
      <p:bldP spid="320543" grpId="1"/>
      <p:bldP spid="320544" grpId="0"/>
      <p:bldP spid="32054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05AB55-6C01-430D-A4A4-F7B2BC22F8CA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321544" name="Rectangle 8"/>
          <p:cNvSpPr>
            <a:spLocks noChangeArrowheads="1"/>
          </p:cNvSpPr>
          <p:nvPr/>
        </p:nvSpPr>
        <p:spPr bwMode="auto">
          <a:xfrm>
            <a:off x="457200" y="2590800"/>
            <a:ext cx="48720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/>
              <a:t>(g) I </a:t>
            </a:r>
            <a:r>
              <a:rPr lang="en-US" altLang="en-US" sz="4000" b="1" i="1">
                <a:solidFill>
                  <a:srgbClr val="800000"/>
                </a:solidFill>
              </a:rPr>
              <a:t>think</a:t>
            </a:r>
            <a:r>
              <a:rPr lang="en-US" altLang="en-US" sz="4000" i="1"/>
              <a:t> </a:t>
            </a:r>
            <a:r>
              <a:rPr lang="en-US" altLang="en-US" sz="4000">
                <a:solidFill>
                  <a:schemeClr val="accent2"/>
                </a:solidFill>
              </a:rPr>
              <a:t>he is nice</a:t>
            </a:r>
            <a:r>
              <a:rPr lang="en-US" altLang="en-US" sz="4000" i="1">
                <a:solidFill>
                  <a:schemeClr val="accent2"/>
                </a:solidFill>
              </a:rPr>
              <a:t>.</a:t>
            </a:r>
            <a:endParaRPr lang="en-US" altLang="en-US" sz="4000"/>
          </a:p>
        </p:txBody>
      </p:sp>
      <p:sp>
        <p:nvSpPr>
          <p:cNvPr id="123908" name="Rectangle 5"/>
          <p:cNvSpPr>
            <a:spLocks noChangeArrowheads="1"/>
          </p:cNvSpPr>
          <p:nvPr/>
        </p:nvSpPr>
        <p:spPr bwMode="auto">
          <a:xfrm>
            <a:off x="457200" y="1600200"/>
            <a:ext cx="5803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/>
              <a:t>(f) I </a:t>
            </a:r>
            <a:r>
              <a:rPr lang="en-US" altLang="en-US" sz="4000" b="1" i="1">
                <a:solidFill>
                  <a:srgbClr val="800000"/>
                </a:solidFill>
              </a:rPr>
              <a:t>think</a:t>
            </a:r>
            <a:r>
              <a:rPr lang="en-US" altLang="en-US" sz="4000" i="1"/>
              <a:t> </a:t>
            </a:r>
            <a:r>
              <a:rPr lang="en-US" altLang="en-US" sz="4000" b="1" i="1">
                <a:solidFill>
                  <a:srgbClr val="660066"/>
                </a:solidFill>
              </a:rPr>
              <a:t>that</a:t>
            </a:r>
            <a:r>
              <a:rPr lang="en-US" altLang="en-US" sz="4000" i="1">
                <a:solidFill>
                  <a:srgbClr val="660066"/>
                </a:solidFill>
              </a:rPr>
              <a:t> </a:t>
            </a:r>
            <a:r>
              <a:rPr lang="en-US" altLang="en-US" sz="4000">
                <a:solidFill>
                  <a:schemeClr val="accent2"/>
                </a:solidFill>
              </a:rPr>
              <a:t>he is nice</a:t>
            </a:r>
            <a:r>
              <a:rPr lang="en-US" altLang="en-US" sz="4000" i="1">
                <a:solidFill>
                  <a:schemeClr val="accent2"/>
                </a:solidFill>
              </a:rPr>
              <a:t>.</a:t>
            </a:r>
            <a:endParaRPr lang="en-US" altLang="en-US" sz="4000"/>
          </a:p>
        </p:txBody>
      </p:sp>
      <p:sp>
        <p:nvSpPr>
          <p:cNvPr id="123909" name="Text Box 17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4-8  </a:t>
            </a:r>
            <a:r>
              <a:rPr lang="en-US" altLang="en-US" sz="2000" i="1">
                <a:solidFill>
                  <a:schemeClr val="bg1"/>
                </a:solidFill>
              </a:rPr>
              <a:t>THINK ABOUT </a:t>
            </a:r>
            <a:r>
              <a:rPr lang="en-US" altLang="en-US" sz="2000">
                <a:solidFill>
                  <a:schemeClr val="bg1"/>
                </a:solidFill>
              </a:rPr>
              <a:t>AND</a:t>
            </a:r>
            <a:r>
              <a:rPr lang="en-US" altLang="en-US" sz="2000" i="1">
                <a:solidFill>
                  <a:schemeClr val="bg1"/>
                </a:solidFill>
              </a:rPr>
              <a:t> THINK THAT</a:t>
            </a:r>
          </a:p>
        </p:txBody>
      </p:sp>
      <p:sp>
        <p:nvSpPr>
          <p:cNvPr id="321558" name="AutoShape 22"/>
          <p:cNvSpPr>
            <a:spLocks noChangeArrowheads="1"/>
          </p:cNvSpPr>
          <p:nvPr/>
        </p:nvSpPr>
        <p:spPr bwMode="auto">
          <a:xfrm>
            <a:off x="2286000" y="3733800"/>
            <a:ext cx="4800600" cy="19812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        </a:t>
            </a:r>
            <a:endParaRPr lang="en-US" altLang="en-US" b="1" i="1"/>
          </a:p>
        </p:txBody>
      </p:sp>
      <p:sp>
        <p:nvSpPr>
          <p:cNvPr id="321545" name="Text Box 9"/>
          <p:cNvSpPr txBox="1">
            <a:spLocks noChangeArrowheads="1"/>
          </p:cNvSpPr>
          <p:nvPr/>
        </p:nvSpPr>
        <p:spPr bwMode="auto">
          <a:xfrm>
            <a:off x="4648200" y="3962400"/>
            <a:ext cx="2667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/>
              <a:t>same </a:t>
            </a:r>
          </a:p>
          <a:p>
            <a:pPr algn="ctr" eaLnBrk="1" hangingPunct="1"/>
            <a:r>
              <a:rPr lang="en-US" altLang="en-US" sz="4000"/>
              <a:t>meaning</a:t>
            </a:r>
          </a:p>
        </p:txBody>
      </p:sp>
      <p:sp>
        <p:nvSpPr>
          <p:cNvPr id="321559" name="AutoShape 23"/>
          <p:cNvSpPr>
            <a:spLocks/>
          </p:cNvSpPr>
          <p:nvPr/>
        </p:nvSpPr>
        <p:spPr bwMode="auto">
          <a:xfrm>
            <a:off x="4572000" y="3962400"/>
            <a:ext cx="381000" cy="1295400"/>
          </a:xfrm>
          <a:prstGeom prst="rightBrace">
            <a:avLst>
              <a:gd name="adj1" fmla="val 28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1560" name="Text Box 24"/>
          <p:cNvSpPr txBox="1">
            <a:spLocks noChangeArrowheads="1"/>
          </p:cNvSpPr>
          <p:nvPr/>
        </p:nvSpPr>
        <p:spPr bwMode="auto">
          <a:xfrm>
            <a:off x="2362200" y="3962400"/>
            <a:ext cx="2387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i="1"/>
              <a:t>think that </a:t>
            </a:r>
          </a:p>
          <a:p>
            <a:pPr algn="ctr" eaLnBrk="1" hangingPunct="1"/>
            <a:r>
              <a:rPr lang="en-US" altLang="en-US" sz="4000" i="1"/>
              <a:t>think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4" grpId="0"/>
      <p:bldP spid="321558" grpId="0" animBg="1"/>
      <p:bldP spid="321545" grpId="0"/>
      <p:bldP spid="321559" grpId="0" animBg="1"/>
      <p:bldP spid="3215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CCC704B-B1A2-4C22-9090-FB012C6C714D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191000" y="2590800"/>
            <a:ext cx="4705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chemeClr val="tx2"/>
                </a:solidFill>
              </a:rPr>
              <a:t>What is the girl doing?</a:t>
            </a:r>
          </a:p>
        </p:txBody>
      </p:sp>
      <p:sp>
        <p:nvSpPr>
          <p:cNvPr id="239620" name="Text Box 4"/>
          <p:cNvSpPr txBox="1">
            <a:spLocks noChangeArrowheads="1"/>
          </p:cNvSpPr>
          <p:nvPr/>
        </p:nvSpPr>
        <p:spPr bwMode="auto">
          <a:xfrm>
            <a:off x="5486400" y="3581400"/>
            <a:ext cx="224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is painting</a:t>
            </a:r>
          </a:p>
        </p:txBody>
      </p:sp>
      <p:pic>
        <p:nvPicPr>
          <p:cNvPr id="15365" name="Picture 11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3046413" cy="3957638"/>
          </a:xfrm>
          <a:prstGeom prst="rect">
            <a:avLst/>
          </a:prstGeom>
          <a:noFill/>
          <a:ln w="28575" algn="ctr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4495800" y="3581400"/>
            <a:ext cx="3536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She _________.</a:t>
            </a:r>
          </a:p>
        </p:txBody>
      </p:sp>
      <p:sp>
        <p:nvSpPr>
          <p:cNvPr id="15367" name="Text Box 15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4-1  Let’s Practice</a:t>
            </a:r>
          </a:p>
        </p:txBody>
      </p:sp>
      <p:sp>
        <p:nvSpPr>
          <p:cNvPr id="15368" name="AutoShape 18"/>
          <p:cNvSpPr>
            <a:spLocks noChangeArrowheads="1"/>
          </p:cNvSpPr>
          <p:nvPr/>
        </p:nvSpPr>
        <p:spPr bwMode="auto">
          <a:xfrm>
            <a:off x="5791200" y="1295400"/>
            <a:ext cx="1524000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5659438" y="1295400"/>
            <a:ext cx="15382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/>
              <a:t> </a:t>
            </a:r>
            <a:r>
              <a:rPr lang="en-US" altLang="en-US" sz="4000" b="1"/>
              <a:t>paint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B95DE0-A422-47DA-89F8-88D015FBA55B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1066800" y="3657600"/>
            <a:ext cx="807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/>
              <a:t>I __________ math is difficult .</a:t>
            </a:r>
            <a:endParaRPr lang="en-US" altLang="en-US" sz="4000">
              <a:solidFill>
                <a:schemeClr val="tx2"/>
              </a:solidFill>
            </a:endParaRPr>
          </a:p>
        </p:txBody>
      </p:sp>
      <p:sp>
        <p:nvSpPr>
          <p:cNvPr id="219159" name="Rectangle 23"/>
          <p:cNvSpPr>
            <a:spLocks noChangeArrowheads="1"/>
          </p:cNvSpPr>
          <p:nvPr/>
        </p:nvSpPr>
        <p:spPr bwMode="auto">
          <a:xfrm>
            <a:off x="1524000" y="3657600"/>
            <a:ext cx="25860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/>
              <a:t>think (that)</a:t>
            </a:r>
          </a:p>
        </p:txBody>
      </p:sp>
      <p:sp>
        <p:nvSpPr>
          <p:cNvPr id="125957" name="Text Box 26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4-8  Let’s Practice</a:t>
            </a:r>
          </a:p>
        </p:txBody>
      </p:sp>
      <p:sp>
        <p:nvSpPr>
          <p:cNvPr id="125958" name="AutoShape 29"/>
          <p:cNvSpPr>
            <a:spLocks noChangeArrowheads="1"/>
          </p:cNvSpPr>
          <p:nvPr/>
        </p:nvSpPr>
        <p:spPr bwMode="auto">
          <a:xfrm>
            <a:off x="2743200" y="1524000"/>
            <a:ext cx="3200400" cy="1524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/>
              <a:t>think (that)</a:t>
            </a:r>
          </a:p>
          <a:p>
            <a:pPr algn="ctr" eaLnBrk="1" hangingPunct="1"/>
            <a:r>
              <a:rPr lang="en-US" altLang="en-US" sz="3600" b="1"/>
              <a:t>think about</a:t>
            </a:r>
            <a:endParaRPr lang="en-US" altLang="en-US" sz="3600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5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A33F91-43D2-43DE-BDC6-4178942F6470}" type="slidenum">
              <a:rPr lang="en-US" altLang="en-US"/>
              <a:pPr/>
              <a:t>61</a:t>
            </a:fld>
            <a:endParaRPr lang="en-US" altLang="en-US"/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228600" y="3581400"/>
            <a:ext cx="4800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/>
              <a:t>Inez ____________ her hometown a lot.</a:t>
            </a:r>
            <a:endParaRPr lang="en-US" altLang="en-US" sz="4000">
              <a:solidFill>
                <a:schemeClr val="tx2"/>
              </a:solidFill>
            </a:endParaRPr>
          </a:p>
        </p:txBody>
      </p:sp>
      <p:sp>
        <p:nvSpPr>
          <p:cNvPr id="334855" name="Rectangle 7"/>
          <p:cNvSpPr>
            <a:spLocks noChangeArrowheads="1"/>
          </p:cNvSpPr>
          <p:nvPr/>
        </p:nvSpPr>
        <p:spPr bwMode="auto">
          <a:xfrm>
            <a:off x="1524000" y="3581400"/>
            <a:ext cx="2924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/>
              <a:t>thinks about</a:t>
            </a:r>
          </a:p>
        </p:txBody>
      </p:sp>
      <p:sp>
        <p:nvSpPr>
          <p:cNvPr id="128005" name="Text Box 10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4-8  Let’s Practice</a:t>
            </a:r>
          </a:p>
        </p:txBody>
      </p:sp>
      <p:sp>
        <p:nvSpPr>
          <p:cNvPr id="128006" name="AutoShape 14"/>
          <p:cNvSpPr>
            <a:spLocks noChangeArrowheads="1"/>
          </p:cNvSpPr>
          <p:nvPr/>
        </p:nvSpPr>
        <p:spPr bwMode="auto">
          <a:xfrm>
            <a:off x="990600" y="1371600"/>
            <a:ext cx="3200400" cy="1524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/>
              <a:t>think (that)</a:t>
            </a:r>
          </a:p>
          <a:p>
            <a:pPr algn="ctr" eaLnBrk="1" hangingPunct="1"/>
            <a:r>
              <a:rPr lang="en-US" altLang="en-US" sz="3600" b="1"/>
              <a:t>think about</a:t>
            </a:r>
            <a:endParaRPr lang="en-US" altLang="en-US" sz="3600" b="1" i="1"/>
          </a:p>
        </p:txBody>
      </p:sp>
      <p:pic>
        <p:nvPicPr>
          <p:cNvPr id="128007" name="Picture 15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1600200"/>
            <a:ext cx="3016250" cy="4629150"/>
          </a:xfrm>
          <a:prstGeom prst="rect">
            <a:avLst/>
          </a:prstGeom>
          <a:noFill/>
          <a:ln w="28575" algn="ctr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250D01-3314-40BF-977F-3EADCC023D5A}" type="slidenum">
              <a:rPr lang="en-US" altLang="en-US"/>
              <a:pPr/>
              <a:t>62</a:t>
            </a:fld>
            <a:endParaRPr lang="en-US" altLang="en-US"/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914400" y="2971800"/>
            <a:ext cx="75866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/>
              <a:t>Max __________  reading is fun.</a:t>
            </a:r>
            <a:endParaRPr lang="en-US" altLang="en-US" sz="4000">
              <a:solidFill>
                <a:schemeClr val="tx2"/>
              </a:solidFill>
            </a:endParaRPr>
          </a:p>
        </p:txBody>
      </p:sp>
      <p:sp>
        <p:nvSpPr>
          <p:cNvPr id="335879" name="Rectangle 7"/>
          <p:cNvSpPr>
            <a:spLocks noChangeArrowheads="1"/>
          </p:cNvSpPr>
          <p:nvPr/>
        </p:nvSpPr>
        <p:spPr bwMode="auto">
          <a:xfrm>
            <a:off x="2133600" y="2971800"/>
            <a:ext cx="28400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/>
              <a:t>thinks (that)</a:t>
            </a:r>
          </a:p>
        </p:txBody>
      </p:sp>
      <p:sp>
        <p:nvSpPr>
          <p:cNvPr id="130053" name="Text Box 10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4-8  Let’s Practice</a:t>
            </a:r>
          </a:p>
        </p:txBody>
      </p:sp>
      <p:sp>
        <p:nvSpPr>
          <p:cNvPr id="130054" name="AutoShape 14"/>
          <p:cNvSpPr>
            <a:spLocks noChangeArrowheads="1"/>
          </p:cNvSpPr>
          <p:nvPr/>
        </p:nvSpPr>
        <p:spPr bwMode="auto">
          <a:xfrm>
            <a:off x="2819400" y="1219200"/>
            <a:ext cx="3200400" cy="1524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/>
              <a:t>think (that)</a:t>
            </a:r>
          </a:p>
          <a:p>
            <a:pPr algn="ctr" eaLnBrk="1" hangingPunct="1"/>
            <a:r>
              <a:rPr lang="en-US" altLang="en-US" sz="3600" b="1"/>
              <a:t>think about</a:t>
            </a:r>
            <a:endParaRPr lang="en-US" altLang="en-US" sz="3600" b="1" i="1"/>
          </a:p>
        </p:txBody>
      </p:sp>
      <p:pic>
        <p:nvPicPr>
          <p:cNvPr id="130055" name="Picture 15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14775"/>
            <a:ext cx="4114800" cy="2740025"/>
          </a:xfrm>
          <a:prstGeom prst="rect">
            <a:avLst/>
          </a:prstGeom>
          <a:noFill/>
          <a:ln w="28575" algn="ctr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AB9A99-834B-432A-A32A-9ED6229C00BC}" type="slidenum">
              <a:rPr lang="en-US" altLang="en-US"/>
              <a:pPr/>
              <a:t>63</a:t>
            </a:fld>
            <a:endParaRPr lang="en-US" altLang="en-US"/>
          </a:p>
        </p:txBody>
      </p:sp>
      <p:sp>
        <p:nvSpPr>
          <p:cNvPr id="132099" name="Rectangle 2"/>
          <p:cNvSpPr>
            <a:spLocks noChangeArrowheads="1"/>
          </p:cNvSpPr>
          <p:nvPr/>
        </p:nvSpPr>
        <p:spPr bwMode="auto">
          <a:xfrm>
            <a:off x="461963" y="1585913"/>
            <a:ext cx="545147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 Images used under license from:</a:t>
            </a:r>
          </a:p>
          <a:p>
            <a:pPr eaLnBrk="1" hangingPunct="1">
              <a:buFontTx/>
              <a:buChar char="•"/>
            </a:pPr>
            <a:r>
              <a:rPr lang="en-US" altLang="en-US" sz="2800"/>
              <a:t> Shutterstock, Inc.  </a:t>
            </a:r>
          </a:p>
          <a:p>
            <a:pPr eaLnBrk="1" hangingPunct="1">
              <a:buFontTx/>
              <a:buChar char="•"/>
            </a:pPr>
            <a:r>
              <a:rPr lang="en-US" altLang="en-US" sz="2800"/>
              <a:t> Clipart.com</a:t>
            </a:r>
          </a:p>
        </p:txBody>
      </p:sp>
      <p:sp>
        <p:nvSpPr>
          <p:cNvPr id="132100" name="Text Box 3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PHOTO CREDITS</a:t>
            </a:r>
          </a:p>
        </p:txBody>
      </p:sp>
      <p:sp>
        <p:nvSpPr>
          <p:cNvPr id="132101" name="Rectangle 4"/>
          <p:cNvSpPr>
            <a:spLocks noChangeArrowheads="1"/>
          </p:cNvSpPr>
          <p:nvPr/>
        </p:nvSpPr>
        <p:spPr bwMode="auto">
          <a:xfrm>
            <a:off x="0" y="1598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E8FDF7-6079-42A8-82BC-DF60D499D1D5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371600" y="2209800"/>
            <a:ext cx="66817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</a:rPr>
              <a:t>What are the children doing?</a:t>
            </a:r>
          </a:p>
        </p:txBody>
      </p:sp>
      <p:pic>
        <p:nvPicPr>
          <p:cNvPr id="17412" name="Picture 11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00400"/>
            <a:ext cx="3886200" cy="2935288"/>
          </a:xfrm>
          <a:prstGeom prst="rect">
            <a:avLst/>
          </a:prstGeom>
          <a:noFill/>
          <a:ln w="28575" algn="ctr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Text Box 14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4-1  Let’s Practice</a:t>
            </a:r>
          </a:p>
        </p:txBody>
      </p:sp>
      <p:sp>
        <p:nvSpPr>
          <p:cNvPr id="17414" name="Rectangle 16"/>
          <p:cNvSpPr>
            <a:spLocks noChangeArrowheads="1"/>
          </p:cNvSpPr>
          <p:nvPr/>
        </p:nvSpPr>
        <p:spPr bwMode="auto">
          <a:xfrm>
            <a:off x="4800600" y="3581400"/>
            <a:ext cx="41386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/>
              <a:t>They _________.</a:t>
            </a:r>
          </a:p>
        </p:txBody>
      </p:sp>
      <p:sp>
        <p:nvSpPr>
          <p:cNvPr id="17415" name="AutoShape 17"/>
          <p:cNvSpPr>
            <a:spLocks noChangeArrowheads="1"/>
          </p:cNvSpPr>
          <p:nvPr/>
        </p:nvSpPr>
        <p:spPr bwMode="auto">
          <a:xfrm>
            <a:off x="3657600" y="1295400"/>
            <a:ext cx="1524000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6" name="Rectangle 18"/>
          <p:cNvSpPr>
            <a:spLocks noChangeArrowheads="1"/>
          </p:cNvSpPr>
          <p:nvPr/>
        </p:nvSpPr>
        <p:spPr bwMode="auto">
          <a:xfrm>
            <a:off x="3692525" y="1295400"/>
            <a:ext cx="13414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/>
              <a:t> </a:t>
            </a:r>
            <a:r>
              <a:rPr lang="en-US" altLang="en-US" sz="4000" b="1"/>
              <a:t>play</a:t>
            </a:r>
          </a:p>
        </p:txBody>
      </p:sp>
      <p:sp>
        <p:nvSpPr>
          <p:cNvPr id="243732" name="Rectangle 20"/>
          <p:cNvSpPr>
            <a:spLocks noChangeArrowheads="1"/>
          </p:cNvSpPr>
          <p:nvPr/>
        </p:nvSpPr>
        <p:spPr bwMode="auto">
          <a:xfrm>
            <a:off x="6019800" y="3581400"/>
            <a:ext cx="2670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/>
              <a:t>are playing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695504-4FD6-4820-AEE5-08AF4602E024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228600" y="2590800"/>
            <a:ext cx="53530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</a:rPr>
              <a:t>What is the boy doing?</a:t>
            </a:r>
          </a:p>
        </p:txBody>
      </p:sp>
      <p:pic>
        <p:nvPicPr>
          <p:cNvPr id="19460" name="Picture 13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0"/>
            <a:ext cx="3040063" cy="4572000"/>
          </a:xfrm>
          <a:prstGeom prst="rect">
            <a:avLst/>
          </a:prstGeom>
          <a:noFill/>
          <a:ln w="28575" algn="ctr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Text Box 17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4-1  Let’s Practice</a:t>
            </a:r>
          </a:p>
        </p:txBody>
      </p:sp>
      <p:sp>
        <p:nvSpPr>
          <p:cNvPr id="19462" name="Rectangle 21"/>
          <p:cNvSpPr>
            <a:spLocks noChangeArrowheads="1"/>
          </p:cNvSpPr>
          <p:nvPr/>
        </p:nvSpPr>
        <p:spPr bwMode="auto">
          <a:xfrm>
            <a:off x="914400" y="3505200"/>
            <a:ext cx="3814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/>
              <a:t>He _______.</a:t>
            </a:r>
            <a:endParaRPr lang="en-US" altLang="en-US" sz="4000" b="1" i="1"/>
          </a:p>
        </p:txBody>
      </p:sp>
      <p:sp>
        <p:nvSpPr>
          <p:cNvPr id="19463" name="AutoShape 22"/>
          <p:cNvSpPr>
            <a:spLocks noChangeArrowheads="1"/>
          </p:cNvSpPr>
          <p:nvPr/>
        </p:nvSpPr>
        <p:spPr bwMode="auto">
          <a:xfrm>
            <a:off x="1981200" y="1524000"/>
            <a:ext cx="1524000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4" name="Rectangle 23"/>
          <p:cNvSpPr>
            <a:spLocks noChangeArrowheads="1"/>
          </p:cNvSpPr>
          <p:nvPr/>
        </p:nvSpPr>
        <p:spPr bwMode="auto">
          <a:xfrm>
            <a:off x="2119313" y="1524000"/>
            <a:ext cx="1060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/>
              <a:t> </a:t>
            </a:r>
            <a:r>
              <a:rPr lang="en-US" altLang="en-US" sz="4000" b="1"/>
              <a:t>eat</a:t>
            </a:r>
            <a:endParaRPr lang="en-US" altLang="en-US" b="1" i="1"/>
          </a:p>
        </p:txBody>
      </p:sp>
      <p:sp>
        <p:nvSpPr>
          <p:cNvPr id="241688" name="Rectangle 24"/>
          <p:cNvSpPr>
            <a:spLocks noChangeArrowheads="1"/>
          </p:cNvSpPr>
          <p:nvPr/>
        </p:nvSpPr>
        <p:spPr bwMode="auto">
          <a:xfrm>
            <a:off x="1905000" y="3505200"/>
            <a:ext cx="2286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/>
              <a:t>is eating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2E12EE-B1E9-4548-B8F5-8402E3ECE4E9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685800" y="3124200"/>
            <a:ext cx="4038600" cy="762000"/>
          </a:xfrm>
          <a:prstGeom prst="rect">
            <a:avLst/>
          </a:prstGeom>
          <a:solidFill>
            <a:srgbClr val="800080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latin typeface="Comic Sans MS" panose="030F0702030302020204" pitchFamily="66" charset="0"/>
              </a:rPr>
              <a:t> </a:t>
            </a:r>
            <a:r>
              <a:rPr lang="en-US" altLang="en-US" sz="4400">
                <a:latin typeface="Comic Sans MS" panose="030F0702030302020204" pitchFamily="66" charset="0"/>
              </a:rPr>
              <a:t>She is sitting.</a:t>
            </a:r>
          </a:p>
        </p:txBody>
      </p:sp>
      <p:sp>
        <p:nvSpPr>
          <p:cNvPr id="21508" name="Text Box 11"/>
          <p:cNvSpPr txBox="1">
            <a:spLocks noChangeArrowheads="1"/>
          </p:cNvSpPr>
          <p:nvPr/>
        </p:nvSpPr>
        <p:spPr bwMode="auto">
          <a:xfrm>
            <a:off x="1038225" y="304800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4-2  SPELLING OF </a:t>
            </a:r>
            <a:r>
              <a:rPr lang="en-US" altLang="en-US" sz="2000" i="1">
                <a:solidFill>
                  <a:schemeClr val="bg1"/>
                </a:solidFill>
              </a:rPr>
              <a:t>-ING</a:t>
            </a:r>
          </a:p>
        </p:txBody>
      </p:sp>
      <p:pic>
        <p:nvPicPr>
          <p:cNvPr id="21509" name="Picture 15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88" y="1219200"/>
            <a:ext cx="2819400" cy="5467350"/>
          </a:xfrm>
          <a:prstGeom prst="rect">
            <a:avLst/>
          </a:prstGeom>
          <a:noFill/>
          <a:ln w="28575" algn="ctr">
            <a:solidFill>
              <a:srgbClr val="C7313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G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99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FFCA"/>
      </a:accent5>
      <a:accent6>
        <a:srgbClr val="E70000"/>
      </a:accent6>
      <a:hlink>
        <a:srgbClr val="C7303B"/>
      </a:hlink>
      <a:folHlink>
        <a:srgbClr val="808080"/>
      </a:folHlink>
    </a:clrScheme>
    <a:fontScheme name="BEG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G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G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G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G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G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G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G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G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G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G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G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G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G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G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7303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G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7303B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G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99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E70000"/>
        </a:accent6>
        <a:hlink>
          <a:srgbClr val="C7303B"/>
        </a:hlink>
        <a:folHlink>
          <a:srgbClr val="D656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G2">
  <a:themeElements>
    <a:clrScheme name="BEG2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C73136"/>
      </a:hlink>
      <a:folHlink>
        <a:srgbClr val="808080"/>
      </a:folHlink>
    </a:clrScheme>
    <a:fontScheme name="BEG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G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G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G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G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G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G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G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G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G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G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G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G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G2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7313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BEG2</Template>
  <TotalTime>6988</TotalTime>
  <Words>2157</Words>
  <Application>Microsoft Office PowerPoint</Application>
  <PresentationFormat>On-screen Show (4:3)</PresentationFormat>
  <Paragraphs>668</Paragraphs>
  <Slides>63</Slides>
  <Notes>63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63</vt:i4>
      </vt:variant>
    </vt:vector>
  </HeadingPairs>
  <TitlesOfParts>
    <vt:vector size="70" baseType="lpstr">
      <vt:lpstr>Arial</vt:lpstr>
      <vt:lpstr>Arial Black</vt:lpstr>
      <vt:lpstr>Bradley Hand ITC</vt:lpstr>
      <vt:lpstr>Comic Sans MS</vt:lpstr>
      <vt:lpstr>BEG DESIGN</vt:lpstr>
      <vt:lpstr>BEG2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creator>Laurette Simmons</dc:creator>
  <cp:lastModifiedBy>Mary Goltl</cp:lastModifiedBy>
  <cp:revision>259</cp:revision>
  <dcterms:created xsi:type="dcterms:W3CDTF">2006-05-06T11:54:18Z</dcterms:created>
  <dcterms:modified xsi:type="dcterms:W3CDTF">2023-03-19T22:39:33Z</dcterms:modified>
</cp:coreProperties>
</file>