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73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3366FF"/>
    <a:srgbClr val="00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6893C5-B149-4F67-977E-9ABB20F0DCA1}" v="38" dt="2019-10-20T21:33:37.506"/>
    <p1510:client id="{796C0E8D-E073-CB17-6E34-3C83D4552CDA}" v="31" dt="2019-10-20T21:15:20.3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BE94B9A-C770-467D-8B32-5F0718C907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1A776F5-D8A7-432B-9DC7-361A106A30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DC850CC-DB9C-4D03-90EB-5EE1EE4DF0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69D6E6-5108-4D18-A571-3286122EDE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0725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C3B73F3-0C71-4ED6-B8D9-4BCE3646C7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D7DA72A-BD0C-4ACE-8CCF-9A27943FD1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B9F58F9-9B3B-4727-B048-7D0F2AFCB1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971FFF-F15F-4A7A-B0FA-FCB6010828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5006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3BAE564-59B7-4A69-AD93-EAB7890EBC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CF99B58-FC69-4FBF-A897-A2E846E629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CEBF1E-F7EA-465A-BDC9-E6A98A3CBA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8E018E-F400-4ABE-BC3C-4AD2A3CC67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6397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07597EF-6F1F-4A3A-89D7-160DE53A09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AE6158F-6493-4D89-8F85-5EE048ADBE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384B419-375C-49B8-8812-72AB84B0FE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302ED5-63CF-4D32-9B2C-8B9B01B063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6799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E6D4663-5CA8-4CDE-BAF1-4795286F0E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4660DA-ED05-478A-8056-D98230F1F0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FDD92A-E901-4F3E-BACE-5FCEAE7028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8C5A8C-AF37-47EC-970A-4D7B6E898B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4608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68A619E-6F6A-4FA7-91A7-A1C67C6E91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4CDC3C-06D8-436C-A2FA-B7D80D07AC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E9B810-C6EB-41F4-A0BE-01820A0736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89C4F2-AC02-4C2D-971F-0192ECBD3C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0748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1F30E7B-25DA-4EBC-AAE2-E4929588BF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CDBB0B2-857E-4F2F-9E4D-D5CC8CFA70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A626258-A4C6-4F84-A80B-CDB275BE85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1060F1-203D-4EE7-9296-7F5F75191A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0610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1ECF09D-E783-412A-A4BF-A37A372E72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0C32C61-C1A5-446E-B871-FF314C1A06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F4E34BD-8780-4508-AB11-B1ACFC491B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BB7E87-FDBA-4A09-960B-1BCEADB3E2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5595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B6DAFAE-EB78-40C6-80D3-61F53CE89C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79D2D85-5AAF-41E5-86C8-475716F74B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4F97FA4-9AD3-4EF7-ACF0-79441A3248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040AD4-C7A8-4D7C-AD98-AD3CF03AAE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8294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F4AD385-C234-4DA7-A5C8-C32F73D2F8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AC54C60-1AFC-439D-8DC2-68F33FB447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ED84A39-97EC-4C42-A25A-C6476E9037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6D96BF-7E49-45D9-8B49-6CEC0E5B76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1992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1092418-6CA7-43B8-822D-CB674A7B31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110F57-E0E2-4F9D-A6F4-FD26BF9A53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89582C9-5279-4445-99F0-9FE43552F6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980938-7DDB-43B1-9F9D-2D3ED48184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5087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9B05684-E133-4CA5-8C37-30C38C5A99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A25BCD1-6091-4A25-8C70-6502A91227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6D8235-1925-4AC1-83B1-813BF56533D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D564E36-9A38-4E93-ADC0-56BB9ABB40A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9A13B35-F131-46E0-922F-EEF4CCD0199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/>
            </a:lvl1pPr>
          </a:lstStyle>
          <a:p>
            <a:fld id="{CFE9669A-55F4-420B-8992-3EBB90FCB9F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23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homegrownhospitality.typepad.com/homegrown_hospitality/2012/06/a-whole-new-doodle-registration-now-open.html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/3.0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6616" y="0"/>
            <a:ext cx="818271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4" name="Picture 73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050" name="Rectangle 2">
            <a:extLst>
              <a:ext uri="{FF2B5EF4-FFF2-40B4-BE49-F238E27FC236}">
                <a16:creationId xmlns:a16="http://schemas.microsoft.com/office/drawing/2014/main" id="{791EFF7C-46F2-42C8-B130-0C4205864E3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84026" y="2043663"/>
            <a:ext cx="4578895" cy="203105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>
                <a:solidFill>
                  <a:srgbClr val="FFFFFF"/>
                </a:solidFill>
              </a:rPr>
              <a:t>Author’s Purpose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59E24F5F-9643-4DB2-B3FB-56B5BBB4611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284026" y="4074718"/>
            <a:ext cx="4578895" cy="682079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>
                <a:solidFill>
                  <a:srgbClr val="FFFFFF"/>
                </a:solidFill>
              </a:rPr>
              <a:t>Reasons for Writing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1A625051-AB07-479F-919D-888D19A840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3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6314DE82-AB77-4190-93BE-A7C3BFC863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1447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/>
              <a:t>The lyrics to a Lil Wayne song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463675C-A690-4DCE-B8E7-3CEFBFAEFADC}"/>
              </a:ext>
            </a:extLst>
          </p:cNvPr>
          <p:cNvSpPr txBox="1"/>
          <p:nvPr/>
        </p:nvSpPr>
        <p:spPr>
          <a:xfrm>
            <a:off x="3124200" y="3258699"/>
            <a:ext cx="495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entertain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1BC0FF8D-27FA-4483-A1C3-964186FA22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4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0FCCEBFC-79A5-4F75-9B32-17DE3D785F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The warnings on a bottle of Tylenol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DB6DAD-8563-453A-B679-5469CB4D0D1B}"/>
              </a:ext>
            </a:extLst>
          </p:cNvPr>
          <p:cNvSpPr txBox="1"/>
          <p:nvPr/>
        </p:nvSpPr>
        <p:spPr>
          <a:xfrm>
            <a:off x="3581400" y="3169363"/>
            <a:ext cx="495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inform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4C651BAE-C00F-4FB9-9B0F-1925573ECF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5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DB4AC04E-A8EF-4847-A2EE-BA743E7F84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/>
              <a:t>A mailing from the American Cancer Society asking for donations to help fight cancer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498C94-993C-4175-A0B2-2A855463B5CF}"/>
              </a:ext>
            </a:extLst>
          </p:cNvPr>
          <p:cNvSpPr txBox="1"/>
          <p:nvPr/>
        </p:nvSpPr>
        <p:spPr>
          <a:xfrm>
            <a:off x="3352800" y="3429000"/>
            <a:ext cx="495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persuade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27034EC1-C8C7-4B79-8A7E-B0E0ACD1D8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6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9AC1C744-9E4F-4B0B-B693-BB41A46AD5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The script for a popular television show about vampires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47768C88-4A31-4C64-9F03-9C42486C3E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7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37BF7AE6-29E4-42AD-A385-B1C9805FFF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A map and schedule of bus routes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7E9A7E4E-6238-403C-8491-7C41BA43A7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/>
              <a:t>8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B4DF8367-2E41-432D-BB4E-5F2D79603B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A poem about how the world’s fresh water supplies are polluted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570119FF-5D12-4914-B44F-08046C72B2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/>
              <a:t>9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6FEDEAE8-1707-4111-837F-C68ABEC620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An advertisement in a magazine to get readers to buy a new video game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BDCAD093-C520-435C-9D1B-781844194D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10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3AF8252C-77B6-41CD-A927-92B4A8E0A2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A schedule of movies and the times that they show for a local theatre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02BEE1A9-2859-4A7E-B00E-ED748CECA5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11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9FA52099-20BF-4BA0-84A7-4B37481AD0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	The story of a teenage boy learning to understand and live with his father, who is an alcoholic Vietnam war veteran. 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94C4444E-F9B0-4273-A6F5-2EC4E520F7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12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5B6FAA96-53B4-4E40-BCE5-E25596DF99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A list of the 25 richest athletes in the world.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74" name="Rectangle 2">
            <a:extLst>
              <a:ext uri="{FF2B5EF4-FFF2-40B4-BE49-F238E27FC236}">
                <a16:creationId xmlns:a16="http://schemas.microsoft.com/office/drawing/2014/main" id="{F79F7EF8-F15C-4441-AAE9-7C4D61CA9D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>
                <a:solidFill>
                  <a:srgbClr val="FFFFFF"/>
                </a:solidFill>
              </a:rPr>
              <a:t>Three Main Purposes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AA68455C-7AA9-497D-AA41-28DB546FC6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67930" y="801866"/>
            <a:ext cx="3979563" cy="5230634"/>
          </a:xfrm>
        </p:spPr>
        <p:txBody>
          <a:bodyPr anchor="ctr">
            <a:normAutofit/>
          </a:bodyPr>
          <a:lstStyle/>
          <a:p>
            <a:pPr marL="609600" indent="-609600" eaLnBrk="1" hangingPunct="1">
              <a:buFontTx/>
              <a:buAutoNum type="arabicPeriod"/>
            </a:pPr>
            <a:r>
              <a:rPr lang="en-US" altLang="en-US" sz="2100" b="1">
                <a:solidFill>
                  <a:srgbClr val="000000"/>
                </a:solidFill>
              </a:rPr>
              <a:t>To Entertain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z="2100" b="1">
                <a:solidFill>
                  <a:srgbClr val="000000"/>
                </a:solidFill>
              </a:rPr>
              <a:t>To Inform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z="2100" b="1">
                <a:solidFill>
                  <a:srgbClr val="000000"/>
                </a:solidFill>
              </a:rPr>
              <a:t>To Persuade</a:t>
            </a:r>
          </a:p>
          <a:p>
            <a:pPr marL="609600" indent="-609600" eaLnBrk="1" hangingPunct="1">
              <a:buFontTx/>
              <a:buAutoNum type="arabicPeriod"/>
            </a:pPr>
            <a:endParaRPr lang="en-US" altLang="en-US" sz="2100" b="1">
              <a:solidFill>
                <a:srgbClr val="000000"/>
              </a:solidFill>
            </a:endParaRPr>
          </a:p>
          <a:p>
            <a:pPr marL="609600" indent="-609600" eaLnBrk="1" hangingPunct="1">
              <a:buFontTx/>
              <a:buNone/>
            </a:pPr>
            <a:r>
              <a:rPr lang="en-US" altLang="en-US" sz="2100" b="1">
                <a:solidFill>
                  <a:srgbClr val="000000"/>
                </a:solidFill>
              </a:rPr>
              <a:t>Every </a:t>
            </a:r>
            <a:r>
              <a:rPr lang="en-US" altLang="en-US" sz="2100">
                <a:solidFill>
                  <a:srgbClr val="000000"/>
                </a:solidFill>
              </a:rPr>
              <a:t>text serves one of these purposes.</a:t>
            </a:r>
          </a:p>
          <a:p>
            <a:pPr marL="609600" indent="-609600" eaLnBrk="1" hangingPunct="1">
              <a:buFontTx/>
              <a:buNone/>
            </a:pPr>
            <a:endParaRPr lang="en-US" altLang="en-US" sz="21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EA4E1F1A-740F-44C6-89F4-7440C91982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13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133E7F60-942E-4F78-9DC5-A8AA5DAC5A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	An article arguing why Michael Jordan is the greatest basketball player ever.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7C0D46CA-7CC8-4E1F-A4E1-50F65B3342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14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EB5B55A9-14B8-4EBB-ADEB-3B945A75C6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/>
              <a:t>An “X-men” comic book.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358A520C-DA38-476E-B8ED-CA9BB8A89F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15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FE9550B8-9F22-495D-9614-A1FA9590EF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	The story about a young girl with low self-esteem learning to love herself.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884132B7-82DB-46C5-85AF-4E819E3DDB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16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596A69B3-E0F6-4FDF-8916-58EB0003A3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	A National Geographic article about the eating and breeding habits of the endangered bald eagle.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114A2F7B-9ECB-4F02-95F0-6DC71B5629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17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18177AB7-AD15-41F1-A2A3-00F5FF9348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	A website saying that a new shopping mall should not be built because it threatens an endangered bald eagle’s home.  The website also lists other reasons why the mall should not be built.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FBA658ED-CE1A-4804-8CB9-D64595C0B4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18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641A1615-62CF-4237-B2D6-BF4D0D8CC7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A poem about bald eagles.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CA95158C-C491-44C8-BE3E-4CC81635BE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19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CD9773BE-9CE8-4833-B505-F43293FBD1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	A magazine ad telling you to buy Nike Hyperdunk shoes because you’ll jump higher. 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20E41DCD-CCC8-470A-84CE-995A3D2CE1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20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31E27EA7-69BA-4BCC-B68B-0BAE4B78AD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A sign saying, “Rest Stop Five Miles Ahead.”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02" name="Picture 73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098" name="Rectangle 2">
            <a:extLst>
              <a:ext uri="{FF2B5EF4-FFF2-40B4-BE49-F238E27FC236}">
                <a16:creationId xmlns:a16="http://schemas.microsoft.com/office/drawing/2014/main" id="{0ABFADED-526B-4D65-9747-4C98EA597B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500" b="1">
                <a:solidFill>
                  <a:srgbClr val="FFFFFF"/>
                </a:solidFill>
              </a:rPr>
              <a:t>Writing to Entertain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88BCE786-84E6-4E26-8971-F1B2D41322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4419" y="3092970"/>
            <a:ext cx="7375161" cy="2693976"/>
          </a:xfrm>
        </p:spPr>
        <p:txBody>
          <a:bodyPr>
            <a:normAutofit/>
          </a:bodyPr>
          <a:lstStyle/>
          <a:p>
            <a:pPr eaLnBrk="1" hangingPunct="1">
              <a:buNone/>
            </a:pPr>
            <a:r>
              <a:rPr lang="en-US" altLang="en-US" sz="1700">
                <a:solidFill>
                  <a:srgbClr val="000000"/>
                </a:solidFill>
              </a:rPr>
              <a:t>The author wants to </a:t>
            </a:r>
            <a:r>
              <a:rPr lang="en-US" altLang="en-US" sz="1700" b="1">
                <a:solidFill>
                  <a:srgbClr val="000000"/>
                </a:solidFill>
              </a:rPr>
              <a:t>amuse</a:t>
            </a:r>
            <a:r>
              <a:rPr lang="en-US" altLang="en-US" sz="1700">
                <a:solidFill>
                  <a:srgbClr val="000000"/>
                </a:solidFill>
              </a:rPr>
              <a:t> you or for you to enjoy the writing .</a:t>
            </a:r>
          </a:p>
          <a:p>
            <a:pPr eaLnBrk="1" hangingPunct="1">
              <a:buFontTx/>
              <a:buNone/>
            </a:pPr>
            <a:endParaRPr lang="en-US" altLang="en-US" sz="1700">
              <a:solidFill>
                <a:srgbClr val="00000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sz="1700" b="1">
                <a:solidFill>
                  <a:srgbClr val="000000"/>
                </a:solidFill>
              </a:rPr>
              <a:t>Examples</a:t>
            </a:r>
            <a:endParaRPr lang="en-US" altLang="en-US" sz="1700" b="1">
              <a:solidFill>
                <a:srgbClr val="000000"/>
              </a:solidFill>
              <a:cs typeface="Arial"/>
            </a:endParaRPr>
          </a:p>
          <a:p>
            <a:pPr marL="0" indent="0" eaLnBrk="1" hangingPunct="1">
              <a:buNone/>
            </a:pPr>
            <a:r>
              <a:rPr lang="en-US" altLang="en-US" sz="1700">
                <a:solidFill>
                  <a:srgbClr val="000000"/>
                </a:solidFill>
              </a:rPr>
              <a:t>	Stories			Jokes</a:t>
            </a:r>
            <a:endParaRPr lang="en-US" altLang="en-US" sz="1700">
              <a:solidFill>
                <a:srgbClr val="000000"/>
              </a:solidFill>
              <a:cs typeface="Arial"/>
            </a:endParaRPr>
          </a:p>
          <a:p>
            <a:pPr marL="0" indent="0" eaLnBrk="1" hangingPunct="1">
              <a:buNone/>
            </a:pPr>
            <a:r>
              <a:rPr lang="en-US" altLang="en-US" sz="1700">
                <a:solidFill>
                  <a:srgbClr val="000000"/>
                </a:solidFill>
              </a:rPr>
              <a:t>	Poems			Fiction Stories</a:t>
            </a:r>
            <a:endParaRPr lang="en-US" altLang="en-US" sz="1700">
              <a:solidFill>
                <a:srgbClr val="000000"/>
              </a:solidFill>
              <a:cs typeface="Arial"/>
            </a:endParaRPr>
          </a:p>
          <a:p>
            <a:pPr marL="0" indent="0" eaLnBrk="1" hangingPunct="1">
              <a:buNone/>
            </a:pPr>
            <a:r>
              <a:rPr lang="en-US" altLang="en-US" sz="1700">
                <a:solidFill>
                  <a:srgbClr val="000000"/>
                </a:solidFill>
              </a:rPr>
              <a:t>	Plays</a:t>
            </a:r>
          </a:p>
          <a:p>
            <a:pPr eaLnBrk="1" hangingPunct="1">
              <a:buNone/>
            </a:pPr>
            <a:r>
              <a:rPr lang="en-US" altLang="en-US" sz="1700">
                <a:solidFill>
                  <a:srgbClr val="000000"/>
                </a:solidFill>
              </a:rPr>
              <a:t>You may learn something from a story, but the </a:t>
            </a:r>
            <a:r>
              <a:rPr lang="en-US" altLang="en-US" sz="1700" b="1">
                <a:solidFill>
                  <a:srgbClr val="000000"/>
                </a:solidFill>
              </a:rPr>
              <a:t>MAIN</a:t>
            </a:r>
            <a:r>
              <a:rPr lang="en-US" altLang="en-US" sz="1700">
                <a:solidFill>
                  <a:srgbClr val="000000"/>
                </a:solidFill>
              </a:rPr>
              <a:t> purpose is to </a:t>
            </a:r>
            <a:r>
              <a:rPr lang="en-US" altLang="en-US" sz="1700" b="1">
                <a:solidFill>
                  <a:srgbClr val="000000"/>
                </a:solidFill>
              </a:rPr>
              <a:t>entertain</a:t>
            </a:r>
            <a:r>
              <a:rPr lang="en-US" altLang="en-US" sz="1700">
                <a:solidFill>
                  <a:srgbClr val="000000"/>
                </a:solidFill>
              </a:rPr>
              <a:t>.  </a:t>
            </a:r>
            <a:endParaRPr lang="en-US" altLang="en-US" sz="1700">
              <a:solidFill>
                <a:srgbClr val="000000"/>
              </a:solidFill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4" name="Picture 73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122" name="Rectangle 2">
            <a:extLst>
              <a:ext uri="{FF2B5EF4-FFF2-40B4-BE49-F238E27FC236}">
                <a16:creationId xmlns:a16="http://schemas.microsoft.com/office/drawing/2014/main" id="{B29AF5CE-9D3A-4A09-A58C-D378A7EE2B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500" b="1">
                <a:solidFill>
                  <a:srgbClr val="FFFFFF"/>
                </a:solidFill>
              </a:rPr>
              <a:t>Writing to Inform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7AFBF371-5CC3-4F37-A144-E202BA3580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4419" y="3092970"/>
            <a:ext cx="7375161" cy="2693976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700">
                <a:solidFill>
                  <a:srgbClr val="000000"/>
                </a:solidFill>
              </a:rPr>
              <a:t>The author wants to give you information.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70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700" b="1">
                <a:solidFill>
                  <a:srgbClr val="000000"/>
                </a:solidFill>
              </a:rPr>
              <a:t>Examples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700">
                <a:solidFill>
                  <a:srgbClr val="000000"/>
                </a:solidFill>
              </a:rPr>
              <a:t>expository essays		textbooks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700">
                <a:solidFill>
                  <a:srgbClr val="000000"/>
                </a:solidFill>
              </a:rPr>
              <a:t>nonfiction texts			newspapers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700">
                <a:solidFill>
                  <a:srgbClr val="000000"/>
                </a:solidFill>
              </a:rPr>
              <a:t>instructions or directions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70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700">
                <a:solidFill>
                  <a:srgbClr val="000000"/>
                </a:solidFill>
              </a:rPr>
              <a:t>Informational writing may be entertaining, but the </a:t>
            </a:r>
            <a:r>
              <a:rPr lang="en-US" altLang="en-US" sz="1700" b="1">
                <a:solidFill>
                  <a:srgbClr val="000000"/>
                </a:solidFill>
              </a:rPr>
              <a:t>MAIN</a:t>
            </a:r>
            <a:r>
              <a:rPr lang="en-US" altLang="en-US" sz="1700">
                <a:solidFill>
                  <a:srgbClr val="000000"/>
                </a:solidFill>
              </a:rPr>
              <a:t> purpose is to </a:t>
            </a:r>
            <a:r>
              <a:rPr lang="en-US" altLang="en-US" sz="1700" b="1">
                <a:solidFill>
                  <a:srgbClr val="000000"/>
                </a:solidFill>
              </a:rPr>
              <a:t>inform</a:t>
            </a:r>
            <a:r>
              <a:rPr lang="en-US" altLang="en-US" sz="1700">
                <a:solidFill>
                  <a:srgbClr val="00000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4" name="Picture 73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146" name="Rectangle 2">
            <a:extLst>
              <a:ext uri="{FF2B5EF4-FFF2-40B4-BE49-F238E27FC236}">
                <a16:creationId xmlns:a16="http://schemas.microsoft.com/office/drawing/2014/main" id="{5AB05E61-848C-42F2-B63B-AACAAD59B1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500" b="1">
                <a:solidFill>
                  <a:srgbClr val="FFFFFF"/>
                </a:solidFill>
              </a:rPr>
              <a:t>Writing to Persuade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5807C59-5BB1-4EE0-86EB-8A3C64F22A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4419" y="3092970"/>
            <a:ext cx="7375161" cy="2693976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700">
                <a:solidFill>
                  <a:srgbClr val="000000"/>
                </a:solidFill>
              </a:rPr>
              <a:t>The author wants you to do, buy or believe something.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70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700" b="1">
                <a:solidFill>
                  <a:srgbClr val="000000"/>
                </a:solidFill>
              </a:rPr>
              <a:t>Examples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700">
                <a:solidFill>
                  <a:srgbClr val="000000"/>
                </a:solidFill>
              </a:rPr>
              <a:t>opinion essays			advertisements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700">
                <a:solidFill>
                  <a:srgbClr val="000000"/>
                </a:solidFill>
              </a:rPr>
              <a:t>campaign speeches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700">
                <a:solidFill>
                  <a:srgbClr val="000000"/>
                </a:solidFill>
              </a:rPr>
              <a:t>persuasive letters or notes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70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700">
                <a:solidFill>
                  <a:srgbClr val="000000"/>
                </a:solidFill>
              </a:rPr>
              <a:t>Persuasive writing </a:t>
            </a:r>
            <a:r>
              <a:rPr lang="en-US" altLang="en-US" sz="1700" b="1">
                <a:solidFill>
                  <a:srgbClr val="000000"/>
                </a:solidFill>
              </a:rPr>
              <a:t>attempts</a:t>
            </a:r>
            <a:r>
              <a:rPr lang="en-US" altLang="en-US" sz="1700">
                <a:solidFill>
                  <a:srgbClr val="000000"/>
                </a:solidFill>
              </a:rPr>
              <a:t> to chage the reader’s mind or get them to do something.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D3FFFA32-D9F4-4AF9-A025-CD128AC85E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57022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2823A416-999C-4FA3-A853-0AE48404B5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808676"/>
            <a:ext cx="9144000" cy="3049325"/>
            <a:chOff x="0" y="3808676"/>
            <a:chExt cx="12192000" cy="3049325"/>
          </a:xfrm>
        </p:grpSpPr>
        <p:pic>
          <p:nvPicPr>
            <p:cNvPr id="75" name="Picture 74">
              <a:extLst>
                <a:ext uri="{FF2B5EF4-FFF2-40B4-BE49-F238E27FC236}">
                  <a16:creationId xmlns:a16="http://schemas.microsoft.com/office/drawing/2014/main" id="{9362F656-1A8D-4BA3-BA72-92332E75DB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5716" b="9820"/>
            <a:stretch>
              <a:fillRect/>
            </a:stretch>
          </p:blipFill>
          <p:spPr>
            <a:xfrm>
              <a:off x="0" y="3808676"/>
              <a:ext cx="12192000" cy="3049325"/>
            </a:xfrm>
            <a:custGeom>
              <a:avLst/>
              <a:gdLst>
                <a:gd name="connsiteX0" fmla="*/ 0 w 12192000"/>
                <a:gd name="connsiteY0" fmla="*/ 0 h 3049325"/>
                <a:gd name="connsiteX1" fmla="*/ 12192000 w 12192000"/>
                <a:gd name="connsiteY1" fmla="*/ 0 h 3049325"/>
                <a:gd name="connsiteX2" fmla="*/ 12192000 w 12192000"/>
                <a:gd name="connsiteY2" fmla="*/ 3049325 h 3049325"/>
                <a:gd name="connsiteX3" fmla="*/ 0 w 12192000"/>
                <a:gd name="connsiteY3" fmla="*/ 3049325 h 3049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92000" h="3049325">
                  <a:moveTo>
                    <a:pt x="0" y="0"/>
                  </a:moveTo>
                  <a:lnTo>
                    <a:pt x="12192000" y="0"/>
                  </a:lnTo>
                  <a:lnTo>
                    <a:pt x="12192000" y="3049325"/>
                  </a:lnTo>
                  <a:lnTo>
                    <a:pt x="0" y="3049325"/>
                  </a:lnTo>
                  <a:close/>
                </a:path>
              </a:pathLst>
            </a:custGeom>
          </p:spPr>
        </p:pic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9338807D-FB66-4E3A-9CF0-786662C4AB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67339" y="5375082"/>
              <a:ext cx="373711" cy="40551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170" name="Rectangle 2">
            <a:extLst>
              <a:ext uri="{FF2B5EF4-FFF2-40B4-BE49-F238E27FC236}">
                <a16:creationId xmlns:a16="http://schemas.microsoft.com/office/drawing/2014/main" id="{B88CFA88-8DBD-421D-857A-C7C758459F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84419" y="5105400"/>
            <a:ext cx="7375161" cy="106680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500" b="1">
                <a:solidFill>
                  <a:srgbClr val="3F3F3F"/>
                </a:solidFill>
              </a:rPr>
              <a:t>Identifying the Author’s Purpose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D3E227A6-A074-4D76-B2B2-1130802CA2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4419" y="872046"/>
            <a:ext cx="7375161" cy="2945574"/>
          </a:xfrm>
        </p:spPr>
        <p:txBody>
          <a:bodyPr anchor="ctr">
            <a:normAutofit/>
          </a:bodyPr>
          <a:lstStyle/>
          <a:p>
            <a:pPr marL="609600" indent="-609600" eaLnBrk="1" hangingPunct="1">
              <a:buFontTx/>
              <a:buAutoNum type="arabicPeriod"/>
            </a:pPr>
            <a:r>
              <a:rPr lang="en-US" altLang="en-US" sz="2100" b="1">
                <a:solidFill>
                  <a:srgbClr val="FFFFFF"/>
                </a:solidFill>
              </a:rPr>
              <a:t>Is the text a poem, story, or play?</a:t>
            </a:r>
            <a:br>
              <a:rPr lang="en-US" altLang="en-US" sz="2100" b="1">
                <a:solidFill>
                  <a:srgbClr val="FFFFFF"/>
                </a:solidFill>
              </a:rPr>
            </a:br>
            <a:r>
              <a:rPr lang="en-US" altLang="en-US" sz="2100">
                <a:solidFill>
                  <a:srgbClr val="FFFFFF"/>
                </a:solidFill>
              </a:rPr>
              <a:t>(if “yes” = </a:t>
            </a:r>
            <a:r>
              <a:rPr lang="en-US" altLang="en-US" sz="2100" b="1">
                <a:solidFill>
                  <a:srgbClr val="FFFFFF"/>
                </a:solidFill>
              </a:rPr>
              <a:t>entertain</a:t>
            </a:r>
            <a:r>
              <a:rPr lang="en-US" altLang="en-US" sz="2100">
                <a:solidFill>
                  <a:srgbClr val="FFFFFF"/>
                </a:solidFill>
              </a:rPr>
              <a:t>; if “no” = go to next)</a:t>
            </a:r>
            <a:br>
              <a:rPr lang="en-US" altLang="en-US" sz="2100">
                <a:solidFill>
                  <a:srgbClr val="FFFFFF"/>
                </a:solidFill>
              </a:rPr>
            </a:br>
            <a:endParaRPr lang="en-US" altLang="en-US" sz="2100">
              <a:solidFill>
                <a:srgbClr val="FFFFFF"/>
              </a:solidFill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z="2100" b="1">
                <a:solidFill>
                  <a:srgbClr val="FFFFFF"/>
                </a:solidFill>
              </a:rPr>
              <a:t>Does the text mainly give facts and info?</a:t>
            </a:r>
            <a:br>
              <a:rPr lang="en-US" altLang="en-US" sz="2100">
                <a:solidFill>
                  <a:srgbClr val="FFFFFF"/>
                </a:solidFill>
              </a:rPr>
            </a:br>
            <a:r>
              <a:rPr lang="en-US" altLang="en-US" sz="2100">
                <a:solidFill>
                  <a:srgbClr val="FFFFFF"/>
                </a:solidFill>
              </a:rPr>
              <a:t>(if “yes” = </a:t>
            </a:r>
            <a:r>
              <a:rPr lang="en-US" altLang="en-US" sz="2100" b="1">
                <a:solidFill>
                  <a:srgbClr val="FFFFFF"/>
                </a:solidFill>
              </a:rPr>
              <a:t>inform</a:t>
            </a:r>
            <a:r>
              <a:rPr lang="en-US" altLang="en-US" sz="2100">
                <a:solidFill>
                  <a:srgbClr val="FFFFFF"/>
                </a:solidFill>
              </a:rPr>
              <a:t>; if “no” = go to next)</a:t>
            </a:r>
            <a:br>
              <a:rPr lang="en-US" altLang="en-US" sz="2100">
                <a:solidFill>
                  <a:srgbClr val="FFFFFF"/>
                </a:solidFill>
              </a:rPr>
            </a:br>
            <a:endParaRPr lang="en-US" altLang="en-US" sz="2100">
              <a:solidFill>
                <a:srgbClr val="FFFFFF"/>
              </a:solidFill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z="2100" b="1">
                <a:solidFill>
                  <a:srgbClr val="FFFFFF"/>
                </a:solidFill>
              </a:rPr>
              <a:t>Does the text make arguments?</a:t>
            </a:r>
            <a:br>
              <a:rPr lang="en-US" altLang="en-US" sz="2100" b="1">
                <a:solidFill>
                  <a:srgbClr val="FFFFFF"/>
                </a:solidFill>
              </a:rPr>
            </a:br>
            <a:r>
              <a:rPr lang="en-US" altLang="en-US" sz="2100">
                <a:solidFill>
                  <a:srgbClr val="FFFFFF"/>
                </a:solidFill>
              </a:rPr>
              <a:t>(if “yes” = </a:t>
            </a:r>
            <a:r>
              <a:rPr lang="en-US" altLang="en-US" sz="2100" b="1">
                <a:solidFill>
                  <a:srgbClr val="FFFFFF"/>
                </a:solidFill>
              </a:rPr>
              <a:t>persuade</a:t>
            </a:r>
            <a:r>
              <a:rPr lang="en-US" altLang="en-US" sz="2100">
                <a:solidFill>
                  <a:srgbClr val="FFFFFF"/>
                </a:solidFill>
              </a:rPr>
              <a:t>; if “no” = start over)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4DAA17DB-68B1-4DA1-B311-F4D02D4397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91490" y="365125"/>
            <a:ext cx="3840085" cy="1692794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/>
              <a:t>Practice</a:t>
            </a: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1490" y="2316480"/>
            <a:ext cx="3429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5" name="Rectangle 3">
            <a:extLst>
              <a:ext uri="{FF2B5EF4-FFF2-40B4-BE49-F238E27FC236}">
                <a16:creationId xmlns:a16="http://schemas.microsoft.com/office/drawing/2014/main" id="{F6C068E5-24EE-4A5F-B9EA-E735F72C91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91490" y="2575034"/>
            <a:ext cx="4385310" cy="3462228"/>
          </a:xfrm>
        </p:spPr>
        <p:txBody>
          <a:bodyPr>
            <a:normAutofit/>
          </a:bodyPr>
          <a:lstStyle/>
          <a:p>
            <a:pPr marL="533400" indent="-533400" eaLnBrk="1" hangingPunct="1">
              <a:buFontTx/>
              <a:buNone/>
            </a:pPr>
            <a:r>
              <a:rPr lang="en-US" altLang="en-US" sz="1600" dirty="0"/>
              <a:t>	</a:t>
            </a:r>
            <a:endParaRPr lang="en-US" altLang="en-US" sz="1600" b="1" dirty="0"/>
          </a:p>
          <a:p>
            <a:pPr marL="533400" indent="-533400" eaLnBrk="1" hangingPunct="1">
              <a:buFontTx/>
              <a:buAutoNum type="arabicPeriod"/>
            </a:pPr>
            <a:r>
              <a:rPr lang="en-US" altLang="en-US" sz="2000" dirty="0"/>
              <a:t>On the back of your notes, are the numbers 1 - 20.</a:t>
            </a:r>
          </a:p>
          <a:p>
            <a:pPr marL="514350" indent="-514350" eaLnBrk="1" hangingPunct="1">
              <a:buAutoNum type="arabicPeriod" startAt="2"/>
            </a:pPr>
            <a:r>
              <a:rPr lang="en-US" altLang="en-US" sz="2000" dirty="0"/>
              <a:t>Read the piece </a:t>
            </a:r>
            <a:r>
              <a:rPr lang="en-US" altLang="en-US" sz="2000"/>
              <a:t>of writing on each slide.</a:t>
            </a:r>
            <a:endParaRPr lang="en-US" altLang="en-US" sz="2000" dirty="0"/>
          </a:p>
          <a:p>
            <a:pPr marL="514350" indent="-514350" eaLnBrk="1" hangingPunct="1">
              <a:buAutoNum type="arabicPeriod" startAt="2"/>
            </a:pPr>
            <a:r>
              <a:rPr lang="en-US" altLang="en-US" sz="2000" dirty="0"/>
              <a:t>Write the author’s purpose: </a:t>
            </a:r>
          </a:p>
          <a:p>
            <a:pPr marL="0" indent="0" eaLnBrk="1" hangingPunct="1">
              <a:buNone/>
            </a:pPr>
            <a:r>
              <a:rPr lang="en-US" altLang="en-US" sz="2000" dirty="0"/>
              <a:t>    </a:t>
            </a:r>
            <a:r>
              <a:rPr lang="en-US" altLang="en-US" sz="2000" b="1" dirty="0"/>
              <a:t>inform, persuade, or entertain.</a:t>
            </a:r>
          </a:p>
          <a:p>
            <a:pPr marL="0" indent="0" eaLnBrk="1" hangingPunct="1">
              <a:buNone/>
            </a:pPr>
            <a:r>
              <a:rPr lang="en-US" altLang="en-US" sz="2000" b="1" dirty="0"/>
              <a:t> </a:t>
            </a:r>
          </a:p>
          <a:p>
            <a:pPr marL="0" indent="0" eaLnBrk="1" hangingPunct="1">
              <a:buNone/>
            </a:pPr>
            <a:r>
              <a:rPr lang="en-US" altLang="en-US" sz="2000" dirty="0">
                <a:highlight>
                  <a:srgbClr val="FFFF00"/>
                </a:highlight>
              </a:rPr>
              <a:t>I did numbers 1-5 for you</a:t>
            </a:r>
            <a:r>
              <a:rPr lang="en-US" altLang="en-US" sz="2000" dirty="0"/>
              <a:t>.</a:t>
            </a:r>
          </a:p>
        </p:txBody>
      </p:sp>
      <p:pic>
        <p:nvPicPr>
          <p:cNvPr id="9" name="Picture 8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933BD740-C4E4-4E44-B225-EDBE7E19B2D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21766" r="32148" b="-1"/>
          <a:stretch/>
        </p:blipFill>
        <p:spPr>
          <a:xfrm>
            <a:off x="4409136" y="10"/>
            <a:ext cx="4734863" cy="6857987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73C4ADE-8A31-474F-A594-84F3B71D0380}"/>
              </a:ext>
            </a:extLst>
          </p:cNvPr>
          <p:cNvSpPr txBox="1"/>
          <p:nvPr/>
        </p:nvSpPr>
        <p:spPr>
          <a:xfrm>
            <a:off x="7361141" y="6693852"/>
            <a:ext cx="1782859" cy="164148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latin typeface="+mn-lt"/>
                <a:hlinkClick r:id="rId3" tooltip="http://homegrownhospitality.typepad.com/homegrown_hospitality/2012/06/a-whole-new-doodle-registration-now-open.htm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  <a:latin typeface="+mn-lt"/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latin typeface="+mn-lt"/>
                <a:hlinkClick r:id="rId4" tooltip="https://creativecommons.org/licenses/by-nc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</a:t>
            </a:r>
            <a:endParaRPr lang="en-US" sz="700">
              <a:solidFill>
                <a:srgbClr val="FFFFFF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E35A9B69-0191-4CB9-ABBE-C410C5221F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/>
              <a:t>1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F5D9294C-4881-4FD2-8E77-FF8434717F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2133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/>
              <a:t>A note written by a young girl asking her ex-boyfriend to forgive her.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8B60904-0BF3-4ECD-A74D-FA340D2E076C}"/>
              </a:ext>
            </a:extLst>
          </p:cNvPr>
          <p:cNvSpPr txBox="1"/>
          <p:nvPr/>
        </p:nvSpPr>
        <p:spPr>
          <a:xfrm>
            <a:off x="3352800" y="3239553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persuade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E0A49CDA-3909-4C46-9B91-6BB73B7C22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2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BBDA9BF8-0E33-43DD-9512-D92D1A63DC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1066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/>
              <a:t>A recipe for making potato pancakes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DCDDE3-3A67-49F5-AEA3-DCAC10A6D9EC}"/>
              </a:ext>
            </a:extLst>
          </p:cNvPr>
          <p:cNvSpPr txBox="1"/>
          <p:nvPr/>
        </p:nvSpPr>
        <p:spPr>
          <a:xfrm>
            <a:off x="3505200" y="3075057"/>
            <a:ext cx="495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inform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261</Words>
  <Application>Microsoft Office PowerPoint</Application>
  <PresentationFormat>On-screen Show (4:3)</PresentationFormat>
  <Paragraphs>92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Arial</vt:lpstr>
      <vt:lpstr>Default Design</vt:lpstr>
      <vt:lpstr>Author’s Purpose</vt:lpstr>
      <vt:lpstr>Three Main Purposes</vt:lpstr>
      <vt:lpstr>Writing to Entertain</vt:lpstr>
      <vt:lpstr>Writing to Inform</vt:lpstr>
      <vt:lpstr>Writing to Persuade</vt:lpstr>
      <vt:lpstr>Identifying the Author’s Purpose</vt:lpstr>
      <vt:lpstr>Practice</vt:lpstr>
      <vt:lpstr>1</vt:lpstr>
      <vt:lpstr>2</vt:lpstr>
      <vt:lpstr>3</vt:lpstr>
      <vt:lpstr>4</vt:lpstr>
      <vt:lpstr>5</vt:lpstr>
      <vt:lpstr>6</vt:lpstr>
      <vt:lpstr>7</vt:lpstr>
      <vt:lpstr>8</vt:lpstr>
      <vt:lpstr>9</vt:lpstr>
      <vt:lpstr>10</vt:lpstr>
      <vt:lpstr>11</vt:lpstr>
      <vt:lpstr>12</vt:lpstr>
      <vt:lpstr>13</vt:lpstr>
      <vt:lpstr>14</vt:lpstr>
      <vt:lpstr>15</vt:lpstr>
      <vt:lpstr>16</vt:lpstr>
      <vt:lpstr>17</vt:lpstr>
      <vt:lpstr>18</vt:lpstr>
      <vt:lpstr>19</vt:lpstr>
      <vt:lpstr>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Author’s Purpose</dc:title>
  <dc:creator>Mary Goltl</dc:creator>
  <cp:lastModifiedBy>Mary Goltl</cp:lastModifiedBy>
  <cp:revision>2</cp:revision>
  <dcterms:created xsi:type="dcterms:W3CDTF">2019-10-20T21:35:49Z</dcterms:created>
  <dcterms:modified xsi:type="dcterms:W3CDTF">2019-10-20T21:51:27Z</dcterms:modified>
</cp:coreProperties>
</file>